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0693400" cy="7556500"/>
  <p:notesSz cx="6858000" cy="9144000"/>
  <p:embeddedFontLst>
    <p:embeddedFont>
      <p:font typeface="Fira Sans Bold" panose="020B0604020202020204" charset="0"/>
      <p:regular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BA7C"/>
    <a:srgbClr val="3EA5B1"/>
    <a:srgbClr val="FF5A54"/>
    <a:srgbClr val="CB54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64" d="100"/>
          <a:sy n="64" d="100"/>
        </p:scale>
        <p:origin x="472"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france-assos-sante.org/wp-content/uploads/2024/12/Fiche-B.6_Conge-de-representation-des-RU2024.pdf"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15371" y="504834"/>
            <a:ext cx="1371452" cy="1187684"/>
            <a:chOff x="0" y="0"/>
            <a:chExt cx="3619627" cy="3134614"/>
          </a:xfrm>
        </p:grpSpPr>
        <p:sp>
          <p:nvSpPr>
            <p:cNvPr id="3" name="Freeform 3"/>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30287F"/>
            </a:solidFill>
          </p:spPr>
          <p:txBody>
            <a:bodyPr/>
            <a:lstStyle/>
            <a:p>
              <a:endParaRPr lang="fr-FR"/>
            </a:p>
          </p:txBody>
        </p:sp>
      </p:grpSp>
      <p:grpSp>
        <p:nvGrpSpPr>
          <p:cNvPr id="4" name="Group 4"/>
          <p:cNvGrpSpPr/>
          <p:nvPr/>
        </p:nvGrpSpPr>
        <p:grpSpPr>
          <a:xfrm>
            <a:off x="402128" y="1388650"/>
            <a:ext cx="931061" cy="806303"/>
            <a:chOff x="0" y="0"/>
            <a:chExt cx="3619627" cy="3134614"/>
          </a:xfrm>
        </p:grpSpPr>
        <p:sp>
          <p:nvSpPr>
            <p:cNvPr id="5" name="Freeform 5"/>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CB543D"/>
            </a:solidFill>
          </p:spPr>
          <p:txBody>
            <a:bodyPr/>
            <a:lstStyle/>
            <a:p>
              <a:endParaRPr lang="fr-FR"/>
            </a:p>
          </p:txBody>
        </p:sp>
      </p:grpSp>
      <p:grpSp>
        <p:nvGrpSpPr>
          <p:cNvPr id="6" name="Group 6"/>
          <p:cNvGrpSpPr/>
          <p:nvPr/>
        </p:nvGrpSpPr>
        <p:grpSpPr>
          <a:xfrm>
            <a:off x="442104" y="1186280"/>
            <a:ext cx="425555" cy="368532"/>
            <a:chOff x="0" y="0"/>
            <a:chExt cx="3619627" cy="3134614"/>
          </a:xfrm>
        </p:grpSpPr>
        <p:sp>
          <p:nvSpPr>
            <p:cNvPr id="7" name="Freeform 7"/>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3EA5B1"/>
            </a:solidFill>
          </p:spPr>
          <p:txBody>
            <a:bodyPr/>
            <a:lstStyle/>
            <a:p>
              <a:endParaRPr lang="fr-FR"/>
            </a:p>
          </p:txBody>
        </p:sp>
      </p:grpSp>
      <p:grpSp>
        <p:nvGrpSpPr>
          <p:cNvPr id="8" name="Group 8"/>
          <p:cNvGrpSpPr/>
          <p:nvPr/>
        </p:nvGrpSpPr>
        <p:grpSpPr>
          <a:xfrm>
            <a:off x="704634" y="140745"/>
            <a:ext cx="711784" cy="616408"/>
            <a:chOff x="0" y="0"/>
            <a:chExt cx="3619627" cy="3134614"/>
          </a:xfrm>
        </p:grpSpPr>
        <p:sp>
          <p:nvSpPr>
            <p:cNvPr id="9" name="Freeform 9"/>
            <p:cNvSpPr/>
            <p:nvPr/>
          </p:nvSpPr>
          <p:spPr>
            <a:xfrm>
              <a:off x="0" y="0"/>
              <a:ext cx="3619627" cy="3134614"/>
            </a:xfrm>
            <a:custGeom>
              <a:avLst/>
              <a:gdLst/>
              <a:ahLst/>
              <a:cxnLst/>
              <a:rect l="l" t="t" r="r" b="b"/>
              <a:pathLst>
                <a:path w="3619627" h="3134614">
                  <a:moveTo>
                    <a:pt x="3619627" y="1567307"/>
                  </a:moveTo>
                  <a:lnTo>
                    <a:pt x="2714752" y="3134614"/>
                  </a:lnTo>
                  <a:lnTo>
                    <a:pt x="904875" y="3134614"/>
                  </a:lnTo>
                  <a:lnTo>
                    <a:pt x="0" y="1567307"/>
                  </a:lnTo>
                  <a:lnTo>
                    <a:pt x="904875" y="0"/>
                  </a:lnTo>
                  <a:lnTo>
                    <a:pt x="2714625" y="0"/>
                  </a:lnTo>
                  <a:lnTo>
                    <a:pt x="3619627" y="1567307"/>
                  </a:lnTo>
                  <a:close/>
                </a:path>
              </a:pathLst>
            </a:custGeom>
            <a:solidFill>
              <a:srgbClr val="CB543D"/>
            </a:solidFill>
          </p:spPr>
          <p:txBody>
            <a:bodyPr/>
            <a:lstStyle/>
            <a:p>
              <a:endParaRPr lang="fr-FR"/>
            </a:p>
          </p:txBody>
        </p:sp>
      </p:grpSp>
      <p:sp>
        <p:nvSpPr>
          <p:cNvPr id="10" name="Freeform 10"/>
          <p:cNvSpPr/>
          <p:nvPr/>
        </p:nvSpPr>
        <p:spPr>
          <a:xfrm>
            <a:off x="8576186" y="266783"/>
            <a:ext cx="1954963" cy="1382297"/>
          </a:xfrm>
          <a:custGeom>
            <a:avLst/>
            <a:gdLst/>
            <a:ahLst/>
            <a:cxnLst/>
            <a:rect l="l" t="t" r="r" b="b"/>
            <a:pathLst>
              <a:path w="1954963" h="1382297">
                <a:moveTo>
                  <a:pt x="0" y="0"/>
                </a:moveTo>
                <a:lnTo>
                  <a:pt x="1954963" y="0"/>
                </a:lnTo>
                <a:lnTo>
                  <a:pt x="1954963" y="1382297"/>
                </a:lnTo>
                <a:lnTo>
                  <a:pt x="0" y="1382297"/>
                </a:lnTo>
                <a:lnTo>
                  <a:pt x="0" y="0"/>
                </a:lnTo>
                <a:close/>
              </a:path>
            </a:pathLst>
          </a:custGeom>
          <a:blipFill>
            <a:blip r:embed="rId2"/>
            <a:stretch>
              <a:fillRect t="-6920" b="-6920"/>
            </a:stretch>
          </a:blipFill>
        </p:spPr>
        <p:txBody>
          <a:bodyPr/>
          <a:lstStyle/>
          <a:p>
            <a:endParaRPr lang="fr-FR"/>
          </a:p>
        </p:txBody>
      </p:sp>
      <p:sp>
        <p:nvSpPr>
          <p:cNvPr id="11" name="TextBox 11"/>
          <p:cNvSpPr txBox="1"/>
          <p:nvPr/>
        </p:nvSpPr>
        <p:spPr>
          <a:xfrm>
            <a:off x="659148" y="2587608"/>
            <a:ext cx="9373705" cy="4433842"/>
          </a:xfrm>
          <a:prstGeom prst="rect">
            <a:avLst/>
          </a:prstGeom>
        </p:spPr>
        <p:txBody>
          <a:bodyPr lIns="0" tIns="0" rIns="0" bIns="0" rtlCol="0" anchor="t">
            <a:spAutoFit/>
          </a:bodyPr>
          <a:lstStyle/>
          <a:p>
            <a:pPr algn="ctr">
              <a:lnSpc>
                <a:spcPts val="6999"/>
              </a:lnSpc>
            </a:pPr>
            <a:r>
              <a:rPr lang="en-US" sz="4999" b="1" dirty="0">
                <a:solidFill>
                  <a:srgbClr val="000000"/>
                </a:solidFill>
                <a:latin typeface="Fira Sans Bold"/>
                <a:ea typeface="Fira Sans Bold"/>
                <a:cs typeface="Fira Sans Bold"/>
                <a:sym typeface="Fira Sans Bold"/>
              </a:rPr>
              <a:t>La </a:t>
            </a:r>
            <a:r>
              <a:rPr lang="en-US" sz="4999" b="1" dirty="0" err="1">
                <a:solidFill>
                  <a:srgbClr val="000000"/>
                </a:solidFill>
                <a:latin typeface="Fira Sans Bold"/>
                <a:ea typeface="Fira Sans Bold"/>
                <a:cs typeface="Fira Sans Bold"/>
                <a:sym typeface="Fira Sans Bold"/>
              </a:rPr>
              <a:t>Représentation</a:t>
            </a:r>
            <a:r>
              <a:rPr lang="en-US" sz="4999" b="1" dirty="0">
                <a:solidFill>
                  <a:srgbClr val="000000"/>
                </a:solidFill>
                <a:latin typeface="Fira Sans Bold"/>
                <a:ea typeface="Fira Sans Bold"/>
                <a:cs typeface="Fira Sans Bold"/>
                <a:sym typeface="Fira Sans Bold"/>
              </a:rPr>
              <a:t> des Usagers en Commission des Usagers</a:t>
            </a:r>
          </a:p>
          <a:p>
            <a:pPr algn="ctr">
              <a:lnSpc>
                <a:spcPts val="6999"/>
              </a:lnSpc>
            </a:pPr>
            <a:endParaRPr lang="en-US" sz="1000" b="1" dirty="0">
              <a:solidFill>
                <a:srgbClr val="000000"/>
              </a:solidFill>
              <a:latin typeface="Fira Sans Bold"/>
              <a:ea typeface="Fira Sans Bold"/>
              <a:cs typeface="Fira Sans Bold"/>
              <a:sym typeface="Fira Sans Bold"/>
            </a:endParaRPr>
          </a:p>
          <a:p>
            <a:pPr algn="ctr">
              <a:lnSpc>
                <a:spcPts val="6999"/>
              </a:lnSpc>
              <a:spcBef>
                <a:spcPct val="0"/>
              </a:spcBef>
            </a:pPr>
            <a:r>
              <a:rPr lang="en-US" sz="4999" b="1" dirty="0">
                <a:solidFill>
                  <a:srgbClr val="CB543D"/>
                </a:solidFill>
                <a:latin typeface="Fira Sans Bold"/>
                <a:ea typeface="Fira Sans Bold"/>
                <a:cs typeface="Fira Sans Bold"/>
                <a:sym typeface="Fira Sans Bold"/>
              </a:rPr>
              <a:t>Stop aux </a:t>
            </a:r>
            <a:r>
              <a:rPr lang="en-US" sz="4999" b="1" dirty="0" err="1">
                <a:solidFill>
                  <a:srgbClr val="CB543D"/>
                </a:solidFill>
                <a:latin typeface="Fira Sans Bold"/>
                <a:ea typeface="Fira Sans Bold"/>
                <a:cs typeface="Fira Sans Bold"/>
                <a:sym typeface="Fira Sans Bold"/>
              </a:rPr>
              <a:t>idées</a:t>
            </a:r>
            <a:r>
              <a:rPr lang="en-US" sz="4999" b="1" dirty="0">
                <a:solidFill>
                  <a:srgbClr val="CB543D"/>
                </a:solidFill>
                <a:latin typeface="Fira Sans Bold"/>
                <a:ea typeface="Fira Sans Bold"/>
                <a:cs typeface="Fira Sans Bold"/>
                <a:sym typeface="Fira Sans Bold"/>
              </a:rPr>
              <a:t> reçues ! </a:t>
            </a:r>
          </a:p>
          <a:p>
            <a:pPr algn="ctr">
              <a:lnSpc>
                <a:spcPts val="6999"/>
              </a:lnSpc>
              <a:spcBef>
                <a:spcPct val="0"/>
              </a:spcBef>
            </a:pPr>
            <a:r>
              <a:rPr lang="en-US" sz="4999" b="1" dirty="0">
                <a:solidFill>
                  <a:srgbClr val="CB543D"/>
                </a:solidFill>
                <a:latin typeface="Fira Sans Bold"/>
                <a:ea typeface="Fira Sans Bold"/>
                <a:cs typeface="Fira Sans Bold"/>
                <a:sym typeface="Fira Sans Bold"/>
              </a:rPr>
              <a:t>INFO / INTOX</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F02EA3-3E0F-B587-E99C-99D0D5A215D4}"/>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A60E7FF5-6550-C26F-CCE6-A9599F8A0459}"/>
              </a:ext>
            </a:extLst>
          </p:cNvPr>
          <p:cNvSpPr/>
          <p:nvPr/>
        </p:nvSpPr>
        <p:spPr>
          <a:xfrm>
            <a:off x="431800" y="349250"/>
            <a:ext cx="9829800" cy="20574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E48EEC67-B949-AEB6-8E12-622FF4B03D4A}"/>
              </a:ext>
            </a:extLst>
          </p:cNvPr>
          <p:cNvSpPr txBox="1"/>
          <p:nvPr/>
        </p:nvSpPr>
        <p:spPr>
          <a:xfrm>
            <a:off x="1477340" y="692527"/>
            <a:ext cx="7730987" cy="1354217"/>
          </a:xfrm>
          <a:prstGeom prst="rect">
            <a:avLst/>
          </a:prstGeom>
        </p:spPr>
        <p:txBody>
          <a:bodyPr wrap="square"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Il faut savoir faire cavalier seul pour être RU</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DEAB42CC-A3BB-7713-025B-8B9B0C0D2CB1}"/>
              </a:ext>
            </a:extLst>
          </p:cNvPr>
          <p:cNvGrpSpPr/>
          <p:nvPr/>
        </p:nvGrpSpPr>
        <p:grpSpPr>
          <a:xfrm>
            <a:off x="3003825" y="2863850"/>
            <a:ext cx="4685747" cy="1576584"/>
            <a:chOff x="2527300" y="2711449"/>
            <a:chExt cx="4685747" cy="1576584"/>
          </a:xfrm>
        </p:grpSpPr>
        <p:pic>
          <p:nvPicPr>
            <p:cNvPr id="19" name="Image 18">
              <a:extLst>
                <a:ext uri="{FF2B5EF4-FFF2-40B4-BE49-F238E27FC236}">
                  <a16:creationId xmlns:a16="http://schemas.microsoft.com/office/drawing/2014/main" id="{595DF181-7368-6AC2-DE26-BBB59E745406}"/>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3CE4ADB4-A3FD-4CA1-0DCA-8A7B469B671C}"/>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56A7E23E-9418-B447-B13E-218B26DB7AD6}"/>
              </a:ext>
            </a:extLst>
          </p:cNvPr>
          <p:cNvSpPr txBox="1"/>
          <p:nvPr/>
        </p:nvSpPr>
        <p:spPr>
          <a:xfrm>
            <a:off x="655982" y="5257540"/>
            <a:ext cx="9373705" cy="1051057"/>
          </a:xfrm>
          <a:prstGeom prst="rect">
            <a:avLst/>
          </a:prstGeom>
        </p:spPr>
        <p:txBody>
          <a:bodyPr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La RU est avant tout un travail d’équipe avec les autres RU, les pros de l’établissement…</a:t>
            </a:r>
            <a:endParaRPr lang="en-US"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4293691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48962-A85E-0AAB-BFD9-E7CB7129CBC9}"/>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B40E3D65-5899-FE6E-12C3-6D61ECD01A29}"/>
              </a:ext>
            </a:extLst>
          </p:cNvPr>
          <p:cNvSpPr/>
          <p:nvPr/>
        </p:nvSpPr>
        <p:spPr>
          <a:xfrm>
            <a:off x="431800" y="349250"/>
            <a:ext cx="9829800" cy="20574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DB54078D-84FE-7076-3BD1-9DD3D1BC4156}"/>
              </a:ext>
            </a:extLst>
          </p:cNvPr>
          <p:cNvSpPr txBox="1"/>
          <p:nvPr/>
        </p:nvSpPr>
        <p:spPr>
          <a:xfrm>
            <a:off x="655982" y="758754"/>
            <a:ext cx="9373705" cy="1354217"/>
          </a:xfrm>
          <a:prstGeom prst="rect">
            <a:avLst/>
          </a:prstGeom>
        </p:spPr>
        <p:txBody>
          <a:bodyPr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Être RU c’est être contre les professionnels de santé</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613EDDC7-E200-E50D-FED7-5B6D438998E8}"/>
              </a:ext>
            </a:extLst>
          </p:cNvPr>
          <p:cNvGrpSpPr/>
          <p:nvPr/>
        </p:nvGrpSpPr>
        <p:grpSpPr>
          <a:xfrm>
            <a:off x="3003825" y="2863850"/>
            <a:ext cx="4685747" cy="1576584"/>
            <a:chOff x="2527300" y="2711449"/>
            <a:chExt cx="4685747" cy="1576584"/>
          </a:xfrm>
        </p:grpSpPr>
        <p:pic>
          <p:nvPicPr>
            <p:cNvPr id="19" name="Image 18">
              <a:extLst>
                <a:ext uri="{FF2B5EF4-FFF2-40B4-BE49-F238E27FC236}">
                  <a16:creationId xmlns:a16="http://schemas.microsoft.com/office/drawing/2014/main" id="{461B9997-AFF2-ABD6-4FFD-B6CB471875D2}"/>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D50DDCCB-032A-5521-FEA2-C82FD69614D0}"/>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79BEB36E-42C6-2807-DC80-F651AF1878E8}"/>
              </a:ext>
            </a:extLst>
          </p:cNvPr>
          <p:cNvSpPr txBox="1"/>
          <p:nvPr/>
        </p:nvSpPr>
        <p:spPr>
          <a:xfrm>
            <a:off x="698500" y="5232188"/>
            <a:ext cx="9373705" cy="1605055"/>
          </a:xfrm>
          <a:prstGeom prst="rect">
            <a:avLst/>
          </a:prstGeom>
        </p:spPr>
        <p:txBody>
          <a:bodyPr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La RU c’est travailler avec les pros de santé à l’amélioration de la qualité et de la prise en charge, même si on est en désaccord, l’idée est d’avancer ensemble.</a:t>
            </a:r>
            <a:endParaRPr lang="en-US"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2533438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7BB9B7-FB14-55DE-96B4-D869C5085731}"/>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CE5E9C26-D1E5-A360-0E97-0DE0CC3412F3}"/>
              </a:ext>
            </a:extLst>
          </p:cNvPr>
          <p:cNvSpPr/>
          <p:nvPr/>
        </p:nvSpPr>
        <p:spPr>
          <a:xfrm>
            <a:off x="431800" y="349250"/>
            <a:ext cx="9829800" cy="24384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F1B28378-127D-E7D9-92AA-E80D4801FD91}"/>
              </a:ext>
            </a:extLst>
          </p:cNvPr>
          <p:cNvSpPr txBox="1"/>
          <p:nvPr/>
        </p:nvSpPr>
        <p:spPr>
          <a:xfrm>
            <a:off x="698500" y="555277"/>
            <a:ext cx="9373705" cy="2031325"/>
          </a:xfrm>
          <a:prstGeom prst="rect">
            <a:avLst/>
          </a:prstGeom>
        </p:spPr>
        <p:txBody>
          <a:bodyPr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Être RU c’est être disponible 24h sur 24 pour les patients et être toujours d’accord avec eux</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0BAD398B-AA32-930B-D5E0-E1E1870CA701}"/>
              </a:ext>
            </a:extLst>
          </p:cNvPr>
          <p:cNvGrpSpPr/>
          <p:nvPr/>
        </p:nvGrpSpPr>
        <p:grpSpPr>
          <a:xfrm>
            <a:off x="3003826" y="2958189"/>
            <a:ext cx="4685747" cy="1576584"/>
            <a:chOff x="2527300" y="2711449"/>
            <a:chExt cx="4685747" cy="1576584"/>
          </a:xfrm>
        </p:grpSpPr>
        <p:pic>
          <p:nvPicPr>
            <p:cNvPr id="19" name="Image 18">
              <a:extLst>
                <a:ext uri="{FF2B5EF4-FFF2-40B4-BE49-F238E27FC236}">
                  <a16:creationId xmlns:a16="http://schemas.microsoft.com/office/drawing/2014/main" id="{1D311DA5-56DE-212B-3E39-5BB2022CFB36}"/>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F1E8C6FE-3314-BD98-B139-24C7B0B82990}"/>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4CC6BE71-F6D1-3D8F-277C-359A93D07096}"/>
              </a:ext>
            </a:extLst>
          </p:cNvPr>
          <p:cNvSpPr txBox="1"/>
          <p:nvPr/>
        </p:nvSpPr>
        <p:spPr>
          <a:xfrm>
            <a:off x="698500" y="5232188"/>
            <a:ext cx="9373705" cy="1051057"/>
          </a:xfrm>
          <a:prstGeom prst="rect">
            <a:avLst/>
          </a:prstGeom>
        </p:spPr>
        <p:txBody>
          <a:bodyPr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Les RU sont bénévoles à l’écoute des usagers dans le cadre de leurs missions précisées par le code de la santé publique.</a:t>
            </a:r>
            <a:endParaRPr lang="en-US"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228028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06FA87-8474-0EA0-F82E-9E24100E8315}"/>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526AFF2F-51B4-0BDA-D365-729C82D29353}"/>
              </a:ext>
            </a:extLst>
          </p:cNvPr>
          <p:cNvSpPr/>
          <p:nvPr/>
        </p:nvSpPr>
        <p:spPr>
          <a:xfrm>
            <a:off x="431800" y="349250"/>
            <a:ext cx="9829800" cy="24384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59E32636-B06C-13BE-6D0A-954D7DE687FA}"/>
              </a:ext>
            </a:extLst>
          </p:cNvPr>
          <p:cNvSpPr txBox="1"/>
          <p:nvPr/>
        </p:nvSpPr>
        <p:spPr>
          <a:xfrm>
            <a:off x="698500" y="555277"/>
            <a:ext cx="9373705" cy="2031325"/>
          </a:xfrm>
          <a:prstGeom prst="rect">
            <a:avLst/>
          </a:prstGeom>
        </p:spPr>
        <p:txBody>
          <a:bodyPr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Être RU c’est se prononcer sur les avis médicaux (et donc être un peu médecin)</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473FCA89-A9B9-9334-D5FC-F07B61CB2520}"/>
              </a:ext>
            </a:extLst>
          </p:cNvPr>
          <p:cNvGrpSpPr/>
          <p:nvPr/>
        </p:nvGrpSpPr>
        <p:grpSpPr>
          <a:xfrm>
            <a:off x="3003826" y="2958189"/>
            <a:ext cx="4685747" cy="1576584"/>
            <a:chOff x="2527300" y="2711449"/>
            <a:chExt cx="4685747" cy="1576584"/>
          </a:xfrm>
        </p:grpSpPr>
        <p:pic>
          <p:nvPicPr>
            <p:cNvPr id="19" name="Image 18">
              <a:extLst>
                <a:ext uri="{FF2B5EF4-FFF2-40B4-BE49-F238E27FC236}">
                  <a16:creationId xmlns:a16="http://schemas.microsoft.com/office/drawing/2014/main" id="{2979B288-2477-3FF6-2A1B-AADCC6712F4C}"/>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040041E6-9C82-EED1-8C02-D71ACE62A0BC}"/>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947199B6-DFB2-872D-FA16-8C9E822518C5}"/>
              </a:ext>
            </a:extLst>
          </p:cNvPr>
          <p:cNvSpPr txBox="1"/>
          <p:nvPr/>
        </p:nvSpPr>
        <p:spPr>
          <a:xfrm>
            <a:off x="698500" y="5232188"/>
            <a:ext cx="9373705" cy="1051057"/>
          </a:xfrm>
          <a:prstGeom prst="rect">
            <a:avLst/>
          </a:prstGeom>
        </p:spPr>
        <p:txBody>
          <a:bodyPr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Le champ d’action des RU est les droits des patients et la qualité des soins et de la prise en charge.</a:t>
            </a:r>
            <a:endParaRPr lang="en-US"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52807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92CF15-90E7-F76A-4C25-B553DBD81F40}"/>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D9DA3D53-4A98-62DA-94D3-9AEDD53D3115}"/>
              </a:ext>
            </a:extLst>
          </p:cNvPr>
          <p:cNvSpPr/>
          <p:nvPr/>
        </p:nvSpPr>
        <p:spPr>
          <a:xfrm>
            <a:off x="431800" y="349250"/>
            <a:ext cx="9829800" cy="21336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D255BE50-647B-D9A0-D19B-A71F31E590E9}"/>
              </a:ext>
            </a:extLst>
          </p:cNvPr>
          <p:cNvSpPr txBox="1"/>
          <p:nvPr/>
        </p:nvSpPr>
        <p:spPr>
          <a:xfrm>
            <a:off x="659847" y="738941"/>
            <a:ext cx="9373705" cy="1354217"/>
          </a:xfrm>
          <a:prstGeom prst="rect">
            <a:avLst/>
          </a:prstGeom>
        </p:spPr>
        <p:txBody>
          <a:bodyPr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Un RU doit être opérationnel dès sa nomination </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141E1B72-CBD3-8F34-F1BB-62E30EEF074F}"/>
              </a:ext>
            </a:extLst>
          </p:cNvPr>
          <p:cNvGrpSpPr/>
          <p:nvPr/>
        </p:nvGrpSpPr>
        <p:grpSpPr>
          <a:xfrm>
            <a:off x="3003826" y="2958189"/>
            <a:ext cx="4685747" cy="1576584"/>
            <a:chOff x="2527300" y="2711449"/>
            <a:chExt cx="4685747" cy="1576584"/>
          </a:xfrm>
        </p:grpSpPr>
        <p:pic>
          <p:nvPicPr>
            <p:cNvPr id="19" name="Image 18">
              <a:extLst>
                <a:ext uri="{FF2B5EF4-FFF2-40B4-BE49-F238E27FC236}">
                  <a16:creationId xmlns:a16="http://schemas.microsoft.com/office/drawing/2014/main" id="{E6B69B43-47DE-C0DF-F9A8-FFC07E6AFFC5}"/>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CB2408D5-62FA-AF09-D217-CCDD93D661D6}"/>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62982AF3-8E30-BC8F-2FA4-6DEF5A093CAF}"/>
              </a:ext>
            </a:extLst>
          </p:cNvPr>
          <p:cNvSpPr txBox="1"/>
          <p:nvPr/>
        </p:nvSpPr>
        <p:spPr>
          <a:xfrm>
            <a:off x="431801" y="4949001"/>
            <a:ext cx="9829799" cy="2159053"/>
          </a:xfrm>
          <a:prstGeom prst="rect">
            <a:avLst/>
          </a:prstGeom>
        </p:spPr>
        <p:txBody>
          <a:bodyPr wrap="square"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Être RU ça s’apprend ! De nombreuses formations, réunions, groupes d’échanges de pratiques sont organisés pour progressivement développer les compétences des RU. Il y a d’ailleurs une formation obligatoire de 18h, gratuite, défrayée et indemnisée : RU en-avant!.</a:t>
            </a:r>
            <a:endParaRPr lang="en-US"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206399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74AA4-E5C5-0E29-D49B-9F818A6A64DB}"/>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1D7F811B-4A70-1CDE-8A05-D42241C4D325}"/>
              </a:ext>
            </a:extLst>
          </p:cNvPr>
          <p:cNvSpPr/>
          <p:nvPr/>
        </p:nvSpPr>
        <p:spPr>
          <a:xfrm>
            <a:off x="431800" y="349250"/>
            <a:ext cx="9829800" cy="21336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91BBF736-68E1-B23F-A366-96A1C028815B}"/>
              </a:ext>
            </a:extLst>
          </p:cNvPr>
          <p:cNvSpPr txBox="1"/>
          <p:nvPr/>
        </p:nvSpPr>
        <p:spPr>
          <a:xfrm>
            <a:off x="659847" y="738941"/>
            <a:ext cx="9373705" cy="1354217"/>
          </a:xfrm>
          <a:prstGeom prst="rect">
            <a:avLst/>
          </a:prstGeom>
        </p:spPr>
        <p:txBody>
          <a:bodyPr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Les établissements de santé choisissent leurs RU</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EAA3B4F3-B7EC-765C-61CE-612CE96C4C2E}"/>
              </a:ext>
            </a:extLst>
          </p:cNvPr>
          <p:cNvGrpSpPr/>
          <p:nvPr/>
        </p:nvGrpSpPr>
        <p:grpSpPr>
          <a:xfrm>
            <a:off x="3003826" y="2958189"/>
            <a:ext cx="4685747" cy="1576584"/>
            <a:chOff x="2527300" y="2711449"/>
            <a:chExt cx="4685747" cy="1576584"/>
          </a:xfrm>
        </p:grpSpPr>
        <p:pic>
          <p:nvPicPr>
            <p:cNvPr id="19" name="Image 18">
              <a:extLst>
                <a:ext uri="{FF2B5EF4-FFF2-40B4-BE49-F238E27FC236}">
                  <a16:creationId xmlns:a16="http://schemas.microsoft.com/office/drawing/2014/main" id="{44090902-28A8-C410-EC33-CEF861D648F0}"/>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F83FB0B5-00F9-F8E9-C0F9-6835A75F6086}"/>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5FBBC4F4-93BA-8176-1736-7549C3199688}"/>
              </a:ext>
            </a:extLst>
          </p:cNvPr>
          <p:cNvSpPr txBox="1"/>
          <p:nvPr/>
        </p:nvSpPr>
        <p:spPr>
          <a:xfrm>
            <a:off x="434562" y="5073651"/>
            <a:ext cx="9829799" cy="1605055"/>
          </a:xfrm>
          <a:prstGeom prst="rect">
            <a:avLst/>
          </a:prstGeom>
        </p:spPr>
        <p:txBody>
          <a:bodyPr wrap="square"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C’est l’Agence Régionale de Santé qui nomme des RU pour 3 ans après analyse des candidatures déposées par les associations agréées du système de santé.</a:t>
            </a:r>
            <a:endParaRPr lang="en-US"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422139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362E3992-8092-A1FF-2783-004C14614D8C}"/>
              </a:ext>
            </a:extLst>
          </p:cNvPr>
          <p:cNvSpPr/>
          <p:nvPr/>
        </p:nvSpPr>
        <p:spPr>
          <a:xfrm>
            <a:off x="431800" y="349250"/>
            <a:ext cx="9829800" cy="20574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1A9CDC72-D3A7-F752-F0F9-BB93721443C9}"/>
              </a:ext>
            </a:extLst>
          </p:cNvPr>
          <p:cNvSpPr txBox="1"/>
          <p:nvPr/>
        </p:nvSpPr>
        <p:spPr>
          <a:xfrm>
            <a:off x="659847" y="959758"/>
            <a:ext cx="9373705" cy="836383"/>
          </a:xfrm>
          <a:prstGeom prst="rect">
            <a:avLst/>
          </a:prstGeom>
        </p:spPr>
        <p:txBody>
          <a:bodyPr lIns="0" tIns="0" rIns="0" bIns="0" rtlCol="0" anchor="t">
            <a:spAutoFit/>
          </a:bodyPr>
          <a:lstStyle/>
          <a:p>
            <a:pPr algn="ctr">
              <a:lnSpc>
                <a:spcPts val="6999"/>
              </a:lnSpc>
            </a:pPr>
            <a:r>
              <a:rPr lang="fr-FR" sz="4400" b="1" dirty="0">
                <a:solidFill>
                  <a:srgbClr val="000000"/>
                </a:solidFill>
                <a:latin typeface="Fira Sans Bold"/>
                <a:ea typeface="Fira Sans Bold"/>
                <a:cs typeface="Fira Sans Bold"/>
                <a:sym typeface="Fira Sans Bold"/>
              </a:rPr>
              <a:t>Il faut être retraité pour être RU</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8FCB6B73-EF05-6EA5-30C8-43528D35BA01}"/>
              </a:ext>
            </a:extLst>
          </p:cNvPr>
          <p:cNvGrpSpPr/>
          <p:nvPr/>
        </p:nvGrpSpPr>
        <p:grpSpPr>
          <a:xfrm>
            <a:off x="3003825" y="2863850"/>
            <a:ext cx="4685747" cy="1576584"/>
            <a:chOff x="2527300" y="2711449"/>
            <a:chExt cx="4685747" cy="1576584"/>
          </a:xfrm>
        </p:grpSpPr>
        <p:pic>
          <p:nvPicPr>
            <p:cNvPr id="19" name="Image 18">
              <a:extLst>
                <a:ext uri="{FF2B5EF4-FFF2-40B4-BE49-F238E27FC236}">
                  <a16:creationId xmlns:a16="http://schemas.microsoft.com/office/drawing/2014/main" id="{319857E7-0A2F-CC72-8E76-3F0C26C2BA01}"/>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E2DC6399-52DD-7E19-1F7C-394833460C19}"/>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A1D4D36C-D091-5BD8-D79D-993331295103}"/>
              </a:ext>
            </a:extLst>
          </p:cNvPr>
          <p:cNvSpPr txBox="1"/>
          <p:nvPr/>
        </p:nvSpPr>
        <p:spPr>
          <a:xfrm>
            <a:off x="260349" y="4649662"/>
            <a:ext cx="10172700" cy="2588786"/>
          </a:xfrm>
          <a:prstGeom prst="rect">
            <a:avLst/>
          </a:prstGeom>
        </p:spPr>
        <p:txBody>
          <a:bodyPr wrap="square"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En activité ou retraité, la RU est ouverte à toutes et tous !</a:t>
            </a:r>
          </a:p>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Si vous êtes </a:t>
            </a:r>
            <a:r>
              <a:rPr lang="fr-FR" sz="2400" dirty="0" err="1">
                <a:solidFill>
                  <a:srgbClr val="000000"/>
                </a:solidFill>
                <a:latin typeface="Fira Sans Bold" panose="020B0604020202020204" charset="0"/>
                <a:ea typeface="Fira Sans Bold"/>
                <a:cs typeface="Fira Sans Bold"/>
                <a:sym typeface="Fira Sans Bold"/>
              </a:rPr>
              <a:t>salarié.e</a:t>
            </a:r>
            <a:r>
              <a:rPr lang="fr-FR" sz="2400" dirty="0">
                <a:solidFill>
                  <a:srgbClr val="000000"/>
                </a:solidFill>
                <a:latin typeface="Fira Sans Bold" panose="020B0604020202020204" charset="0"/>
                <a:ea typeface="Fira Sans Bold"/>
                <a:cs typeface="Fira Sans Bold"/>
                <a:sym typeface="Fira Sans Bold"/>
              </a:rPr>
              <a:t>, le droit au congé de représentation vous permet, sous certaines conditions de bénéficier d’un congé spécifique et d’une indemnisation. </a:t>
            </a:r>
          </a:p>
          <a:p>
            <a:pPr algn="ctr">
              <a:lnSpc>
                <a:spcPct val="150000"/>
              </a:lnSpc>
            </a:pPr>
            <a:r>
              <a:rPr lang="fr-FR" dirty="0">
                <a:solidFill>
                  <a:srgbClr val="000000"/>
                </a:solidFill>
                <a:latin typeface="Fira Sans Bold" panose="020B0604020202020204" charset="0"/>
                <a:ea typeface="Fira Sans Bold"/>
                <a:cs typeface="Fira Sans Bold"/>
                <a:sym typeface="Fira Sans Bold"/>
                <a:hlinkClick r:id="rId3"/>
              </a:rPr>
              <a:t>Droit au congé de représentation</a:t>
            </a:r>
            <a:endParaRPr lang="en-US" dirty="0">
              <a:solidFill>
                <a:srgbClr val="000000"/>
              </a:solidFill>
              <a:latin typeface="Fira Sans Bold" panose="020B0604020202020204" charset="0"/>
              <a:ea typeface="Fira Sans Bold"/>
              <a:cs typeface="Fira Sans Bold"/>
              <a:sym typeface="Fira Sans Bo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16A36B-1748-EA06-A264-133015EEA21F}"/>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3076BB00-DA04-F127-9186-CF34CADF4802}"/>
              </a:ext>
            </a:extLst>
          </p:cNvPr>
          <p:cNvSpPr/>
          <p:nvPr/>
        </p:nvSpPr>
        <p:spPr>
          <a:xfrm>
            <a:off x="431800" y="349250"/>
            <a:ext cx="9829800" cy="20574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E0E19544-F553-5D91-775E-7932CDBF338B}"/>
              </a:ext>
            </a:extLst>
          </p:cNvPr>
          <p:cNvSpPr txBox="1"/>
          <p:nvPr/>
        </p:nvSpPr>
        <p:spPr>
          <a:xfrm>
            <a:off x="659847" y="628497"/>
            <a:ext cx="9373705" cy="1354217"/>
          </a:xfrm>
          <a:prstGeom prst="rect">
            <a:avLst/>
          </a:prstGeom>
        </p:spPr>
        <p:txBody>
          <a:bodyPr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Seuls les anciens professionnels de santé peuvent devenir RU</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CAF22759-5B9E-FA5B-76E3-063B8A02B9F7}"/>
              </a:ext>
            </a:extLst>
          </p:cNvPr>
          <p:cNvGrpSpPr/>
          <p:nvPr/>
        </p:nvGrpSpPr>
        <p:grpSpPr>
          <a:xfrm>
            <a:off x="3003825" y="2863850"/>
            <a:ext cx="4685747" cy="1576584"/>
            <a:chOff x="2527300" y="2711449"/>
            <a:chExt cx="4685747" cy="1576584"/>
          </a:xfrm>
        </p:grpSpPr>
        <p:pic>
          <p:nvPicPr>
            <p:cNvPr id="19" name="Image 18">
              <a:extLst>
                <a:ext uri="{FF2B5EF4-FFF2-40B4-BE49-F238E27FC236}">
                  <a16:creationId xmlns:a16="http://schemas.microsoft.com/office/drawing/2014/main" id="{52EDB887-6A12-6766-C47E-E8DD50865136}"/>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A74A2A7E-E027-CA62-D0E8-5AF10BEDE726}"/>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CF92E37D-BCA6-133F-A09F-5F7A1E5CCBF3}"/>
              </a:ext>
            </a:extLst>
          </p:cNvPr>
          <p:cNvSpPr txBox="1"/>
          <p:nvPr/>
        </p:nvSpPr>
        <p:spPr>
          <a:xfrm>
            <a:off x="659846" y="5149851"/>
            <a:ext cx="9373705" cy="1605055"/>
          </a:xfrm>
          <a:prstGeom prst="rect">
            <a:avLst/>
          </a:prstGeom>
        </p:spPr>
        <p:txBody>
          <a:bodyPr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Nous sommes tous usagers du système de santé donc tous concernés ! Être extérieur au système de santé permet un regard neuf et neutre pour faire évoluer les pratiques.</a:t>
            </a:r>
            <a:endParaRPr lang="en-US"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111891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178EBC-A8A2-B323-AC7E-330FEAF09694}"/>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EBB82EBA-6233-8BDF-2913-F9339BCAAB76}"/>
              </a:ext>
            </a:extLst>
          </p:cNvPr>
          <p:cNvSpPr/>
          <p:nvPr/>
        </p:nvSpPr>
        <p:spPr>
          <a:xfrm>
            <a:off x="431800" y="349250"/>
            <a:ext cx="9829800" cy="20574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DC3F7D59-CD76-0D05-413C-CDAA17E19F59}"/>
              </a:ext>
            </a:extLst>
          </p:cNvPr>
          <p:cNvSpPr txBox="1"/>
          <p:nvPr/>
        </p:nvSpPr>
        <p:spPr>
          <a:xfrm>
            <a:off x="659847" y="628497"/>
            <a:ext cx="9373705" cy="1354217"/>
          </a:xfrm>
          <a:prstGeom prst="rect">
            <a:avLst/>
          </a:prstGeom>
        </p:spPr>
        <p:txBody>
          <a:bodyPr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Il faut avoir été concerné par la maladie pour être RU</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33AAA041-A3A7-C16F-4C81-F5BBF9279B7C}"/>
              </a:ext>
            </a:extLst>
          </p:cNvPr>
          <p:cNvGrpSpPr/>
          <p:nvPr/>
        </p:nvGrpSpPr>
        <p:grpSpPr>
          <a:xfrm>
            <a:off x="3003825" y="2863850"/>
            <a:ext cx="4685747" cy="1576584"/>
            <a:chOff x="2527300" y="2711449"/>
            <a:chExt cx="4685747" cy="1576584"/>
          </a:xfrm>
        </p:grpSpPr>
        <p:pic>
          <p:nvPicPr>
            <p:cNvPr id="19" name="Image 18">
              <a:extLst>
                <a:ext uri="{FF2B5EF4-FFF2-40B4-BE49-F238E27FC236}">
                  <a16:creationId xmlns:a16="http://schemas.microsoft.com/office/drawing/2014/main" id="{C0CDA7F1-13FF-B85B-C5A9-4FFE175FBB95}"/>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A30AB119-0CD2-371F-B476-133FFA53BB39}"/>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689A482A-23CE-E7BF-8DA9-9E6B0000E427}"/>
              </a:ext>
            </a:extLst>
          </p:cNvPr>
          <p:cNvSpPr txBox="1"/>
          <p:nvPr/>
        </p:nvSpPr>
        <p:spPr>
          <a:xfrm>
            <a:off x="546100" y="5091598"/>
            <a:ext cx="9792253" cy="1605055"/>
          </a:xfrm>
          <a:prstGeom prst="rect">
            <a:avLst/>
          </a:prstGeom>
        </p:spPr>
        <p:txBody>
          <a:bodyPr wrap="square"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Même si les RU peuvent s’appuyer sur leurs propres expériences de vie, nous sommes tous usagers du système de santé : malades ou non, patients, aidants, familles et donc tous concernés de près ou de loin.</a:t>
            </a:r>
            <a:endParaRPr lang="en-US"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333154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A3DAD0-F16A-7AE2-38EE-C09C2B9C2C15}"/>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9D3609AA-9477-C309-FF1F-6CE4805BEFE1}"/>
              </a:ext>
            </a:extLst>
          </p:cNvPr>
          <p:cNvSpPr/>
          <p:nvPr/>
        </p:nvSpPr>
        <p:spPr>
          <a:xfrm>
            <a:off x="431800" y="349250"/>
            <a:ext cx="9829800" cy="2154695"/>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EF03C6FF-1F1D-BD5F-1C72-ADE9C33ED4B9}"/>
              </a:ext>
            </a:extLst>
          </p:cNvPr>
          <p:cNvSpPr txBox="1"/>
          <p:nvPr/>
        </p:nvSpPr>
        <p:spPr>
          <a:xfrm>
            <a:off x="831572" y="375325"/>
            <a:ext cx="9030254" cy="2031325"/>
          </a:xfrm>
          <a:prstGeom prst="rect">
            <a:avLst/>
          </a:prstGeom>
        </p:spPr>
        <p:txBody>
          <a:bodyPr wrap="square"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Il faut uniquement relayer les messages de l’association qui porte notre candidature</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603DE266-A263-1CF1-3E09-7E8C163DDD13}"/>
              </a:ext>
            </a:extLst>
          </p:cNvPr>
          <p:cNvGrpSpPr/>
          <p:nvPr/>
        </p:nvGrpSpPr>
        <p:grpSpPr>
          <a:xfrm>
            <a:off x="3003825" y="2863850"/>
            <a:ext cx="4685747" cy="1576584"/>
            <a:chOff x="2527300" y="2711449"/>
            <a:chExt cx="4685747" cy="1576584"/>
          </a:xfrm>
        </p:grpSpPr>
        <p:pic>
          <p:nvPicPr>
            <p:cNvPr id="19" name="Image 18">
              <a:extLst>
                <a:ext uri="{FF2B5EF4-FFF2-40B4-BE49-F238E27FC236}">
                  <a16:creationId xmlns:a16="http://schemas.microsoft.com/office/drawing/2014/main" id="{3ACA6CF4-87B0-ADEE-D42D-AC04073EF649}"/>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3111994F-1D55-859D-7097-A52EFEBDD2AE}"/>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142E6FC7-B9CD-CFBD-67FA-1DCB6B891191}"/>
              </a:ext>
            </a:extLst>
          </p:cNvPr>
          <p:cNvSpPr txBox="1"/>
          <p:nvPr/>
        </p:nvSpPr>
        <p:spPr>
          <a:xfrm>
            <a:off x="659847" y="5257540"/>
            <a:ext cx="9373705" cy="1051057"/>
          </a:xfrm>
          <a:prstGeom prst="rect">
            <a:avLst/>
          </a:prstGeom>
        </p:spPr>
        <p:txBody>
          <a:bodyPr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Même s’il faut être mandaté par une association agréée, être RU c’est porter la voix de tous ! </a:t>
            </a:r>
            <a:endParaRPr lang="en-US"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245018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FBDFDC-6EDA-49D9-DAFF-A8A6EE3EB1A7}"/>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278C7684-FCCC-E8B4-657A-C32E97C1CBA4}"/>
              </a:ext>
            </a:extLst>
          </p:cNvPr>
          <p:cNvSpPr/>
          <p:nvPr/>
        </p:nvSpPr>
        <p:spPr>
          <a:xfrm>
            <a:off x="431800" y="349250"/>
            <a:ext cx="9829800" cy="20574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888DE307-AC76-A69D-B6BD-4C01F05F29F5}"/>
              </a:ext>
            </a:extLst>
          </p:cNvPr>
          <p:cNvSpPr txBox="1"/>
          <p:nvPr/>
        </p:nvSpPr>
        <p:spPr>
          <a:xfrm>
            <a:off x="655982" y="1007798"/>
            <a:ext cx="9373705" cy="677108"/>
          </a:xfrm>
          <a:prstGeom prst="rect">
            <a:avLst/>
          </a:prstGeom>
        </p:spPr>
        <p:txBody>
          <a:bodyPr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Ça coûte cher d’être RU </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2E4DABB1-E82D-DF8E-2310-25E805502F2F}"/>
              </a:ext>
            </a:extLst>
          </p:cNvPr>
          <p:cNvGrpSpPr/>
          <p:nvPr/>
        </p:nvGrpSpPr>
        <p:grpSpPr>
          <a:xfrm>
            <a:off x="3003825" y="2863850"/>
            <a:ext cx="4685747" cy="1576584"/>
            <a:chOff x="2527300" y="2711449"/>
            <a:chExt cx="4685747" cy="1576584"/>
          </a:xfrm>
        </p:grpSpPr>
        <p:pic>
          <p:nvPicPr>
            <p:cNvPr id="19" name="Image 18">
              <a:extLst>
                <a:ext uri="{FF2B5EF4-FFF2-40B4-BE49-F238E27FC236}">
                  <a16:creationId xmlns:a16="http://schemas.microsoft.com/office/drawing/2014/main" id="{09E2C594-F6B7-4405-3E65-60BA038235B8}"/>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65ACDDEC-2AFC-069F-3E98-B71A85E99C44}"/>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CED57BB8-D833-A72E-0AC0-80B8967659AB}"/>
              </a:ext>
            </a:extLst>
          </p:cNvPr>
          <p:cNvSpPr txBox="1"/>
          <p:nvPr/>
        </p:nvSpPr>
        <p:spPr>
          <a:xfrm>
            <a:off x="655982" y="5257540"/>
            <a:ext cx="9373705" cy="1605055"/>
          </a:xfrm>
          <a:prstGeom prst="rect">
            <a:avLst/>
          </a:prstGeom>
        </p:spPr>
        <p:txBody>
          <a:bodyPr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Être RU, c’est avant tout être bénévole et ne pas avoir à dépenser de l’argent pour cet engagement. Les établissements de santé sont tenus de vous rembourser vos frais de déplacements.</a:t>
            </a:r>
            <a:endParaRPr lang="en-US"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1520444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34AC9-44AC-A381-5205-0350A02B2E00}"/>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C0E14041-A6D4-DBA8-77C5-23DF748D9072}"/>
              </a:ext>
            </a:extLst>
          </p:cNvPr>
          <p:cNvSpPr/>
          <p:nvPr/>
        </p:nvSpPr>
        <p:spPr>
          <a:xfrm>
            <a:off x="431800" y="349250"/>
            <a:ext cx="9829800" cy="20574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8DF84609-3211-6C80-F6A4-36831731D5D1}"/>
              </a:ext>
            </a:extLst>
          </p:cNvPr>
          <p:cNvSpPr txBox="1"/>
          <p:nvPr/>
        </p:nvSpPr>
        <p:spPr>
          <a:xfrm>
            <a:off x="1517373" y="671433"/>
            <a:ext cx="7658653" cy="1354217"/>
          </a:xfrm>
          <a:prstGeom prst="rect">
            <a:avLst/>
          </a:prstGeom>
        </p:spPr>
        <p:txBody>
          <a:bodyPr wrap="square"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Être RU, c’est juste participer à 4 réunions par an</a:t>
            </a:r>
            <a:endParaRPr lang="en-US" sz="4400" b="1" dirty="0">
              <a:solidFill>
                <a:srgbClr val="000000"/>
              </a:solidFill>
              <a:latin typeface="Fira Sans Bold"/>
              <a:ea typeface="Fira Sans Bold"/>
              <a:cs typeface="Fira Sans Bold"/>
              <a:sym typeface="Fira Sans Bold"/>
            </a:endParaRPr>
          </a:p>
        </p:txBody>
      </p:sp>
      <p:grpSp>
        <p:nvGrpSpPr>
          <p:cNvPr id="2" name="Groupe 1">
            <a:extLst>
              <a:ext uri="{FF2B5EF4-FFF2-40B4-BE49-F238E27FC236}">
                <a16:creationId xmlns:a16="http://schemas.microsoft.com/office/drawing/2014/main" id="{D208B4A6-D9A6-AAB6-A047-7B8D5047024A}"/>
              </a:ext>
            </a:extLst>
          </p:cNvPr>
          <p:cNvGrpSpPr/>
          <p:nvPr/>
        </p:nvGrpSpPr>
        <p:grpSpPr>
          <a:xfrm>
            <a:off x="3431189" y="2795657"/>
            <a:ext cx="3831020" cy="1216678"/>
            <a:chOff x="6794500" y="2723796"/>
            <a:chExt cx="3831020" cy="1216678"/>
          </a:xfrm>
        </p:grpSpPr>
        <p:pic>
          <p:nvPicPr>
            <p:cNvPr id="19" name="Image 18">
              <a:extLst>
                <a:ext uri="{FF2B5EF4-FFF2-40B4-BE49-F238E27FC236}">
                  <a16:creationId xmlns:a16="http://schemas.microsoft.com/office/drawing/2014/main" id="{7EF638EF-2DBE-9778-C272-BB6DBB9FC111}"/>
                </a:ext>
              </a:extLst>
            </p:cNvPr>
            <p:cNvPicPr>
              <a:picLocks noChangeAspect="1"/>
            </p:cNvPicPr>
            <p:nvPr/>
          </p:nvPicPr>
          <p:blipFill>
            <a:blip r:embed="rId2"/>
            <a:stretch>
              <a:fillRect/>
            </a:stretch>
          </p:blipFill>
          <p:spPr>
            <a:xfrm>
              <a:off x="6794500" y="2723796"/>
              <a:ext cx="1216678" cy="1216678"/>
            </a:xfrm>
            <a:prstGeom prst="rect">
              <a:avLst/>
            </a:prstGeom>
          </p:spPr>
        </p:pic>
        <p:sp>
          <p:nvSpPr>
            <p:cNvPr id="20" name="TextBox 11">
              <a:extLst>
                <a:ext uri="{FF2B5EF4-FFF2-40B4-BE49-F238E27FC236}">
                  <a16:creationId xmlns:a16="http://schemas.microsoft.com/office/drawing/2014/main" id="{1155E2B9-8E96-12B5-2AE6-2180D5E2D8C7}"/>
                </a:ext>
              </a:extLst>
            </p:cNvPr>
            <p:cNvSpPr txBox="1"/>
            <p:nvPr/>
          </p:nvSpPr>
          <p:spPr>
            <a:xfrm>
              <a:off x="7464323" y="2903749"/>
              <a:ext cx="3161197"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5" name="TextBox 11">
            <a:extLst>
              <a:ext uri="{FF2B5EF4-FFF2-40B4-BE49-F238E27FC236}">
                <a16:creationId xmlns:a16="http://schemas.microsoft.com/office/drawing/2014/main" id="{34562C08-00F1-28A3-718E-0A64C576FB6C}"/>
              </a:ext>
            </a:extLst>
          </p:cNvPr>
          <p:cNvSpPr txBox="1"/>
          <p:nvPr/>
        </p:nvSpPr>
        <p:spPr>
          <a:xfrm>
            <a:off x="431800" y="4251218"/>
            <a:ext cx="9829800" cy="2994794"/>
          </a:xfrm>
          <a:prstGeom prst="rect">
            <a:avLst/>
          </a:prstGeom>
        </p:spPr>
        <p:txBody>
          <a:bodyPr wrap="square" lIns="0" tIns="0" rIns="0" bIns="0" rtlCol="0" anchor="t">
            <a:spAutoFit/>
          </a:bodyPr>
          <a:lstStyle/>
          <a:p>
            <a:pPr algn="ctr">
              <a:lnSpc>
                <a:spcPct val="150000"/>
              </a:lnSpc>
            </a:pPr>
            <a:r>
              <a:rPr lang="fr-FR" sz="2200" dirty="0">
                <a:solidFill>
                  <a:srgbClr val="000000"/>
                </a:solidFill>
                <a:latin typeface="Fira Sans Bold" panose="020B0604020202020204" charset="0"/>
                <a:ea typeface="Fira Sans Bold"/>
                <a:cs typeface="Fira Sans Bold"/>
                <a:sym typeface="Fira Sans Bold"/>
              </a:rPr>
              <a:t>Le nombre de 4 réunions par an correspond au nombre de réunion minimum de la commission des usagers inscrit dans la loi… mais il faut ajouter le temps de préparation de chacune de ces réunions. Au-delà, l’investissement du RU peut prendre le temps qu’il a à y consacrer : vous pouvez vous investir auprès d’autres instances, participer aux médiations, à des actions diverses de l’établissement… A chacun de fixer ses limites.</a:t>
            </a:r>
            <a:endParaRPr lang="en-US" sz="2200"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3328536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3CF84-25BB-30F4-89A2-A7DDAA035E64}"/>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AC6166B0-A774-B3BB-C703-4E85A883C329}"/>
              </a:ext>
            </a:extLst>
          </p:cNvPr>
          <p:cNvSpPr/>
          <p:nvPr/>
        </p:nvSpPr>
        <p:spPr>
          <a:xfrm>
            <a:off x="431800" y="349250"/>
            <a:ext cx="9829800" cy="20574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A42C8B92-C678-4675-ABA2-73B02989F895}"/>
              </a:ext>
            </a:extLst>
          </p:cNvPr>
          <p:cNvSpPr txBox="1"/>
          <p:nvPr/>
        </p:nvSpPr>
        <p:spPr>
          <a:xfrm>
            <a:off x="659847" y="886846"/>
            <a:ext cx="9373705" cy="677108"/>
          </a:xfrm>
          <a:prstGeom prst="rect">
            <a:avLst/>
          </a:prstGeom>
        </p:spPr>
        <p:txBody>
          <a:bodyPr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Tout le monde peut être RU</a:t>
            </a:r>
            <a:endParaRPr lang="en-US" sz="4400" b="1" dirty="0">
              <a:solidFill>
                <a:srgbClr val="000000"/>
              </a:solidFill>
              <a:latin typeface="Fira Sans Bold"/>
              <a:ea typeface="Fira Sans Bold"/>
              <a:cs typeface="Fira Sans Bold"/>
              <a:sym typeface="Fira Sans Bold"/>
            </a:endParaRPr>
          </a:p>
        </p:txBody>
      </p:sp>
      <p:grpSp>
        <p:nvGrpSpPr>
          <p:cNvPr id="6" name="Groupe 5">
            <a:extLst>
              <a:ext uri="{FF2B5EF4-FFF2-40B4-BE49-F238E27FC236}">
                <a16:creationId xmlns:a16="http://schemas.microsoft.com/office/drawing/2014/main" id="{F9DAFE1B-8653-5B35-F32B-E2C36FCE208A}"/>
              </a:ext>
            </a:extLst>
          </p:cNvPr>
          <p:cNvGrpSpPr/>
          <p:nvPr/>
        </p:nvGrpSpPr>
        <p:grpSpPr>
          <a:xfrm>
            <a:off x="3537601" y="2900783"/>
            <a:ext cx="3618195" cy="1216678"/>
            <a:chOff x="814105" y="2800220"/>
            <a:chExt cx="3618195" cy="1216678"/>
          </a:xfrm>
        </p:grpSpPr>
        <p:pic>
          <p:nvPicPr>
            <p:cNvPr id="3" name="Image 2">
              <a:extLst>
                <a:ext uri="{FF2B5EF4-FFF2-40B4-BE49-F238E27FC236}">
                  <a16:creationId xmlns:a16="http://schemas.microsoft.com/office/drawing/2014/main" id="{148DC616-04A3-21A0-3E05-4347EBA89A56}"/>
                </a:ext>
              </a:extLst>
            </p:cNvPr>
            <p:cNvPicPr>
              <a:picLocks noChangeAspect="1"/>
            </p:cNvPicPr>
            <p:nvPr/>
          </p:nvPicPr>
          <p:blipFill>
            <a:blip r:embed="rId2"/>
            <a:stretch>
              <a:fillRect/>
            </a:stretch>
          </p:blipFill>
          <p:spPr>
            <a:xfrm>
              <a:off x="814105" y="2800220"/>
              <a:ext cx="1216678" cy="1216678"/>
            </a:xfrm>
            <a:prstGeom prst="rect">
              <a:avLst/>
            </a:prstGeom>
          </p:spPr>
        </p:pic>
        <p:sp>
          <p:nvSpPr>
            <p:cNvPr id="4" name="TextBox 11">
              <a:extLst>
                <a:ext uri="{FF2B5EF4-FFF2-40B4-BE49-F238E27FC236}">
                  <a16:creationId xmlns:a16="http://schemas.microsoft.com/office/drawing/2014/main" id="{A62B68A0-35AD-2DE6-52A8-B2C8BF352E10}"/>
                </a:ext>
              </a:extLst>
            </p:cNvPr>
            <p:cNvSpPr txBox="1"/>
            <p:nvPr/>
          </p:nvSpPr>
          <p:spPr>
            <a:xfrm>
              <a:off x="1793396" y="2980172"/>
              <a:ext cx="2638904" cy="856773"/>
            </a:xfrm>
            <a:prstGeom prst="rect">
              <a:avLst/>
            </a:prstGeom>
          </p:spPr>
          <p:txBody>
            <a:bodyPr wrap="square" lIns="0" tIns="0" rIns="0" bIns="0" rtlCol="0" anchor="t">
              <a:spAutoFit/>
            </a:bodyPr>
            <a:lstStyle/>
            <a:p>
              <a:pPr algn="ctr">
                <a:lnSpc>
                  <a:spcPts val="6999"/>
                </a:lnSpc>
              </a:pPr>
              <a:r>
                <a:rPr lang="fr-FR" sz="5400" b="1" dirty="0">
                  <a:solidFill>
                    <a:srgbClr val="32BA7C"/>
                  </a:solidFill>
                  <a:latin typeface="Fira Sans Bold"/>
                  <a:ea typeface="Fira Sans Bold"/>
                  <a:cs typeface="Fira Sans Bold"/>
                  <a:sym typeface="Fira Sans Bold"/>
                </a:rPr>
                <a:t>VRAI !</a:t>
              </a:r>
              <a:endParaRPr lang="en-US" sz="5400" b="1" dirty="0">
                <a:solidFill>
                  <a:srgbClr val="32BA7C"/>
                </a:solidFill>
                <a:latin typeface="Fira Sans Bold"/>
                <a:ea typeface="Fira Sans Bold"/>
                <a:cs typeface="Fira Sans Bold"/>
                <a:sym typeface="Fira Sans Bold"/>
              </a:endParaRPr>
            </a:p>
          </p:txBody>
        </p:sp>
      </p:grpSp>
      <p:sp>
        <p:nvSpPr>
          <p:cNvPr id="5" name="TextBox 11">
            <a:extLst>
              <a:ext uri="{FF2B5EF4-FFF2-40B4-BE49-F238E27FC236}">
                <a16:creationId xmlns:a16="http://schemas.microsoft.com/office/drawing/2014/main" id="{7AF090F1-1E01-3486-8C6C-037E2C61B4CD}"/>
              </a:ext>
            </a:extLst>
          </p:cNvPr>
          <p:cNvSpPr txBox="1"/>
          <p:nvPr/>
        </p:nvSpPr>
        <p:spPr>
          <a:xfrm>
            <a:off x="751158" y="4611595"/>
            <a:ext cx="9282394" cy="2713050"/>
          </a:xfrm>
          <a:prstGeom prst="rect">
            <a:avLst/>
          </a:prstGeom>
        </p:spPr>
        <p:txBody>
          <a:bodyPr wrap="square"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Chacun peut en effet s’engager pour devenir RU, il n’est pas nécessaire d’être spécialiste du système de santé mais… il faut être majeur et membre d’une association agréée pour accéder à ce mandat.</a:t>
            </a:r>
            <a:endParaRPr lang="en-US" sz="2400" dirty="0">
              <a:solidFill>
                <a:srgbClr val="000000"/>
              </a:solidFill>
              <a:latin typeface="Fira Sans Bold" panose="020B0604020202020204" charset="0"/>
              <a:ea typeface="Fira Sans Bold"/>
              <a:cs typeface="Fira Sans Bold"/>
              <a:sym typeface="Fira Sans Bold"/>
            </a:endParaRPr>
          </a:p>
          <a:p>
            <a:pPr algn="ctr">
              <a:lnSpc>
                <a:spcPct val="150000"/>
              </a:lnSpc>
            </a:pPr>
            <a:endParaRPr lang="en-US" sz="2400"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237197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518E1-79BD-48EA-A0FA-1B6755DD56C8}"/>
            </a:ext>
          </a:extLst>
        </p:cNvPr>
        <p:cNvGrpSpPr/>
        <p:nvPr/>
      </p:nvGrpSpPr>
      <p:grpSpPr>
        <a:xfrm>
          <a:off x="0" y="0"/>
          <a:ext cx="0" cy="0"/>
          <a:chOff x="0" y="0"/>
          <a:chExt cx="0" cy="0"/>
        </a:xfrm>
      </p:grpSpPr>
      <p:sp>
        <p:nvSpPr>
          <p:cNvPr id="13" name="Rectangle : coins arrondis 12">
            <a:extLst>
              <a:ext uri="{FF2B5EF4-FFF2-40B4-BE49-F238E27FC236}">
                <a16:creationId xmlns:a16="http://schemas.microsoft.com/office/drawing/2014/main" id="{05F7198D-F312-B026-040E-564909E244DF}"/>
              </a:ext>
            </a:extLst>
          </p:cNvPr>
          <p:cNvSpPr/>
          <p:nvPr/>
        </p:nvSpPr>
        <p:spPr>
          <a:xfrm>
            <a:off x="431800" y="349250"/>
            <a:ext cx="9829800" cy="2057400"/>
          </a:xfrm>
          <a:prstGeom prst="roundRect">
            <a:avLst/>
          </a:prstGeom>
          <a:gradFill flip="none" rotWithShape="1">
            <a:gsLst>
              <a:gs pos="0">
                <a:srgbClr val="3EA5B1">
                  <a:tint val="66000"/>
                  <a:satMod val="160000"/>
                </a:srgbClr>
              </a:gs>
              <a:gs pos="50000">
                <a:srgbClr val="3EA5B1">
                  <a:tint val="44500"/>
                  <a:satMod val="160000"/>
                </a:srgbClr>
              </a:gs>
              <a:gs pos="100000">
                <a:srgbClr val="3EA5B1">
                  <a:tint val="23500"/>
                  <a:satMod val="160000"/>
                </a:srgbClr>
              </a:gs>
            </a:gsLst>
            <a:path path="circle">
              <a:fillToRect l="100000" t="100000"/>
            </a:path>
            <a:tileRect r="-100000" b="-100000"/>
          </a:gradFill>
          <a:ln>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8" name="TextBox 11">
            <a:extLst>
              <a:ext uri="{FF2B5EF4-FFF2-40B4-BE49-F238E27FC236}">
                <a16:creationId xmlns:a16="http://schemas.microsoft.com/office/drawing/2014/main" id="{3A83F28E-1337-EDE2-8D36-6992EF3B425E}"/>
              </a:ext>
            </a:extLst>
          </p:cNvPr>
          <p:cNvSpPr txBox="1"/>
          <p:nvPr/>
        </p:nvSpPr>
        <p:spPr>
          <a:xfrm>
            <a:off x="655982" y="1007798"/>
            <a:ext cx="9373705" cy="677108"/>
          </a:xfrm>
          <a:prstGeom prst="rect">
            <a:avLst/>
          </a:prstGeom>
        </p:spPr>
        <p:txBody>
          <a:bodyPr lIns="0" tIns="0" rIns="0" bIns="0" rtlCol="0" anchor="t">
            <a:spAutoFit/>
          </a:bodyPr>
          <a:lstStyle/>
          <a:p>
            <a:pPr algn="ctr"/>
            <a:r>
              <a:rPr lang="fr-FR" sz="4400" b="1" dirty="0">
                <a:solidFill>
                  <a:srgbClr val="000000"/>
                </a:solidFill>
                <a:latin typeface="Fira Sans Bold"/>
                <a:ea typeface="Fira Sans Bold"/>
                <a:cs typeface="Fira Sans Bold"/>
                <a:sym typeface="Fira Sans Bold"/>
              </a:rPr>
              <a:t>Les RU sont les avocats des patients</a:t>
            </a:r>
            <a:endParaRPr lang="en-US" sz="4400" b="1" dirty="0">
              <a:solidFill>
                <a:srgbClr val="000000"/>
              </a:solidFill>
              <a:latin typeface="Fira Sans Bold"/>
              <a:ea typeface="Fira Sans Bold"/>
              <a:cs typeface="Fira Sans Bold"/>
              <a:sym typeface="Fira Sans Bold"/>
            </a:endParaRPr>
          </a:p>
        </p:txBody>
      </p:sp>
      <p:grpSp>
        <p:nvGrpSpPr>
          <p:cNvPr id="21" name="Groupe 20">
            <a:extLst>
              <a:ext uri="{FF2B5EF4-FFF2-40B4-BE49-F238E27FC236}">
                <a16:creationId xmlns:a16="http://schemas.microsoft.com/office/drawing/2014/main" id="{A2555C95-99F1-EBF9-CA9A-4FD4CC5BC7DF}"/>
              </a:ext>
            </a:extLst>
          </p:cNvPr>
          <p:cNvGrpSpPr/>
          <p:nvPr/>
        </p:nvGrpSpPr>
        <p:grpSpPr>
          <a:xfrm>
            <a:off x="3003825" y="2863850"/>
            <a:ext cx="4685747" cy="1576584"/>
            <a:chOff x="2527300" y="2711449"/>
            <a:chExt cx="4685747" cy="1576584"/>
          </a:xfrm>
        </p:grpSpPr>
        <p:pic>
          <p:nvPicPr>
            <p:cNvPr id="19" name="Image 18">
              <a:extLst>
                <a:ext uri="{FF2B5EF4-FFF2-40B4-BE49-F238E27FC236}">
                  <a16:creationId xmlns:a16="http://schemas.microsoft.com/office/drawing/2014/main" id="{08ECD7D8-6659-1281-0C3B-FD19A53E654E}"/>
                </a:ext>
              </a:extLst>
            </p:cNvPr>
            <p:cNvPicPr>
              <a:picLocks noChangeAspect="1"/>
            </p:cNvPicPr>
            <p:nvPr/>
          </p:nvPicPr>
          <p:blipFill>
            <a:blip r:embed="rId2"/>
            <a:stretch>
              <a:fillRect/>
            </a:stretch>
          </p:blipFill>
          <p:spPr>
            <a:xfrm>
              <a:off x="2527300" y="2711449"/>
              <a:ext cx="1576584" cy="1576584"/>
            </a:xfrm>
            <a:prstGeom prst="rect">
              <a:avLst/>
            </a:prstGeom>
          </p:spPr>
        </p:pic>
        <p:sp>
          <p:nvSpPr>
            <p:cNvPr id="20" name="TextBox 11">
              <a:extLst>
                <a:ext uri="{FF2B5EF4-FFF2-40B4-BE49-F238E27FC236}">
                  <a16:creationId xmlns:a16="http://schemas.microsoft.com/office/drawing/2014/main" id="{65B02F9C-420C-4B21-6D3F-336A4107C30A}"/>
                </a:ext>
              </a:extLst>
            </p:cNvPr>
            <p:cNvSpPr txBox="1"/>
            <p:nvPr/>
          </p:nvSpPr>
          <p:spPr>
            <a:xfrm>
              <a:off x="3480351" y="3071355"/>
              <a:ext cx="3732696" cy="856773"/>
            </a:xfrm>
            <a:prstGeom prst="rect">
              <a:avLst/>
            </a:prstGeom>
          </p:spPr>
          <p:txBody>
            <a:bodyPr wrap="square" lIns="0" tIns="0" rIns="0" bIns="0" rtlCol="0" anchor="t">
              <a:spAutoFit/>
            </a:bodyPr>
            <a:lstStyle/>
            <a:p>
              <a:pPr algn="ctr">
                <a:lnSpc>
                  <a:spcPts val="6999"/>
                </a:lnSpc>
              </a:pPr>
              <a:r>
                <a:rPr lang="fr-FR" sz="5400" b="1" dirty="0">
                  <a:solidFill>
                    <a:srgbClr val="FF5A54"/>
                  </a:solidFill>
                  <a:latin typeface="Fira Sans Bold"/>
                  <a:ea typeface="Fira Sans Bold"/>
                  <a:cs typeface="Fira Sans Bold"/>
                  <a:sym typeface="Fira Sans Bold"/>
                </a:rPr>
                <a:t>FAUX !</a:t>
              </a:r>
              <a:endParaRPr lang="en-US" sz="5400" b="1" dirty="0">
                <a:solidFill>
                  <a:srgbClr val="FF5A54"/>
                </a:solidFill>
                <a:latin typeface="Fira Sans Bold"/>
                <a:ea typeface="Fira Sans Bold"/>
                <a:cs typeface="Fira Sans Bold"/>
                <a:sym typeface="Fira Sans Bold"/>
              </a:endParaRPr>
            </a:p>
          </p:txBody>
        </p:sp>
      </p:grpSp>
      <p:sp>
        <p:nvSpPr>
          <p:cNvPr id="22" name="TextBox 11">
            <a:extLst>
              <a:ext uri="{FF2B5EF4-FFF2-40B4-BE49-F238E27FC236}">
                <a16:creationId xmlns:a16="http://schemas.microsoft.com/office/drawing/2014/main" id="{91B76378-6EC3-B673-D052-4F57D40CB1AF}"/>
              </a:ext>
            </a:extLst>
          </p:cNvPr>
          <p:cNvSpPr txBox="1"/>
          <p:nvPr/>
        </p:nvSpPr>
        <p:spPr>
          <a:xfrm>
            <a:off x="655982" y="5257540"/>
            <a:ext cx="9373705" cy="1051057"/>
          </a:xfrm>
          <a:prstGeom prst="rect">
            <a:avLst/>
          </a:prstGeom>
        </p:spPr>
        <p:txBody>
          <a:bodyPr lIns="0" tIns="0" rIns="0" bIns="0" rtlCol="0" anchor="t">
            <a:spAutoFit/>
          </a:bodyPr>
          <a:lstStyle/>
          <a:p>
            <a:pPr algn="ctr">
              <a:lnSpc>
                <a:spcPct val="150000"/>
              </a:lnSpc>
            </a:pPr>
            <a:r>
              <a:rPr lang="fr-FR" sz="2400" dirty="0">
                <a:solidFill>
                  <a:srgbClr val="000000"/>
                </a:solidFill>
                <a:latin typeface="Fira Sans Bold" panose="020B0604020202020204" charset="0"/>
                <a:ea typeface="Fira Sans Bold"/>
                <a:cs typeface="Fira Sans Bold"/>
                <a:sym typeface="Fira Sans Bold"/>
              </a:rPr>
              <a:t>Les RU sont les porte-paroles des usagers pour faire entendre leur voix et défendre leurs droits.</a:t>
            </a:r>
            <a:endParaRPr lang="en-US" dirty="0">
              <a:solidFill>
                <a:srgbClr val="000000"/>
              </a:solidFill>
              <a:latin typeface="Fira Sans Bold" panose="020B0604020202020204" charset="0"/>
              <a:ea typeface="Fira Sans Bold"/>
              <a:cs typeface="Fira Sans Bold"/>
              <a:sym typeface="Fira Sans Bold"/>
            </a:endParaRPr>
          </a:p>
        </p:txBody>
      </p:sp>
    </p:spTree>
    <p:extLst>
      <p:ext uri="{BB962C8B-B14F-4D97-AF65-F5344CB8AC3E}">
        <p14:creationId xmlns:p14="http://schemas.microsoft.com/office/powerpoint/2010/main" val="2991572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647</Words>
  <Application>Microsoft Office PowerPoint</Application>
  <PresentationFormat>Personnalisé</PresentationFormat>
  <Paragraphs>48</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Fira Sans Bold</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FAQ</dc:title>
  <cp:lastModifiedBy>Magalie AVELINE</cp:lastModifiedBy>
  <cp:revision>9</cp:revision>
  <dcterms:created xsi:type="dcterms:W3CDTF">2006-08-16T00:00:00Z</dcterms:created>
  <dcterms:modified xsi:type="dcterms:W3CDTF">2025-05-05T10:56:26Z</dcterms:modified>
  <dc:identifier>DAGlXp-uzvQ</dc:identifier>
</cp:coreProperties>
</file>