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</p:sldMasterIdLst>
  <p:notesMasterIdLst>
    <p:notesMasterId r:id="rId18"/>
  </p:notesMasterIdLst>
  <p:handoutMasterIdLst>
    <p:handoutMasterId r:id="rId19"/>
  </p:handoutMasterIdLst>
  <p:sldIdLst>
    <p:sldId id="347" r:id="rId6"/>
    <p:sldId id="419" r:id="rId7"/>
    <p:sldId id="418" r:id="rId8"/>
    <p:sldId id="466" r:id="rId9"/>
    <p:sldId id="462" r:id="rId10"/>
    <p:sldId id="545" r:id="rId11"/>
    <p:sldId id="546" r:id="rId12"/>
    <p:sldId id="547" r:id="rId13"/>
    <p:sldId id="549" r:id="rId14"/>
    <p:sldId id="550" r:id="rId15"/>
    <p:sldId id="548" r:id="rId16"/>
    <p:sldId id="552" r:id="rId17"/>
  </p:sldIdLst>
  <p:sldSz cx="12192000" cy="6858000"/>
  <p:notesSz cx="6735763" cy="98663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4B0"/>
    <a:srgbClr val="CC543B"/>
    <a:srgbClr val="302980"/>
    <a:srgbClr val="3EA5B1"/>
    <a:srgbClr val="4667AE"/>
    <a:srgbClr val="D2F0F0"/>
    <a:srgbClr val="FFFFFF"/>
    <a:srgbClr val="9ED2D8"/>
    <a:srgbClr val="CC533C"/>
    <a:srgbClr val="8BC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75" d="100"/>
          <a:sy n="75" d="100"/>
        </p:scale>
        <p:origin x="460" y="-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470F0-75D3-4B33-8E33-E3FB62CB9822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7CD22688-8853-4E14-9969-B2715924E858}">
      <dgm:prSet phldrT="[Texte]" custT="1"/>
      <dgm:spPr/>
      <dgm:t>
        <a:bodyPr/>
        <a:lstStyle/>
        <a:p>
          <a:r>
            <a:rPr lang="fr-FR" sz="1800" b="0" dirty="0">
              <a:latin typeface="Arial" panose="020B0604020202020204" pitchFamily="34" charset="0"/>
              <a:cs typeface="Arial" panose="020B0604020202020204" pitchFamily="34" charset="0"/>
            </a:rPr>
            <a:t>Intégration des Installations Autonomes de Chirurgie Esthétiques (IACE) devant constituer un comité des usagers composé d’un RU titulaire et un RU suppléant</a:t>
          </a:r>
          <a:endParaRPr lang="fr-FR" sz="1800" b="0" dirty="0"/>
        </a:p>
      </dgm:t>
    </dgm:pt>
    <dgm:pt modelId="{0A784E4C-A81A-4F2A-9454-614063B1EB81}" type="parTrans" cxnId="{9857145A-B08A-4002-993B-A22F1168952B}">
      <dgm:prSet/>
      <dgm:spPr/>
      <dgm:t>
        <a:bodyPr/>
        <a:lstStyle/>
        <a:p>
          <a:endParaRPr lang="fr-FR" sz="2400" b="0"/>
        </a:p>
      </dgm:t>
    </dgm:pt>
    <dgm:pt modelId="{AFAD5935-616A-4EB0-A2FB-51F0B16709BF}" type="sibTrans" cxnId="{9857145A-B08A-4002-993B-A22F1168952B}">
      <dgm:prSet/>
      <dgm:spPr/>
      <dgm:t>
        <a:bodyPr/>
        <a:lstStyle/>
        <a:p>
          <a:endParaRPr lang="fr-FR" sz="2400" b="0"/>
        </a:p>
      </dgm:t>
    </dgm:pt>
    <dgm:pt modelId="{8277B9FD-469F-42C3-932C-AB6F175A0F4F}">
      <dgm:prSet custT="1"/>
      <dgm:spPr/>
      <dgm:t>
        <a:bodyPr/>
        <a:lstStyle/>
        <a:p>
          <a:r>
            <a:rPr lang="fr-FR" sz="2000" b="0" dirty="0">
              <a:latin typeface="Arial" panose="020B0604020202020204" pitchFamily="34" charset="0"/>
              <a:cs typeface="Arial" panose="020B0604020202020204" pitchFamily="34" charset="0"/>
            </a:rPr>
            <a:t>Candidatures en ligne : démarches-simplifiées</a:t>
          </a:r>
        </a:p>
      </dgm:t>
    </dgm:pt>
    <dgm:pt modelId="{A05DB6E0-B6DD-4562-A119-B6260C5156D6}" type="parTrans" cxnId="{949ABEFB-2883-46DF-96A9-0642CEAD624F}">
      <dgm:prSet/>
      <dgm:spPr/>
      <dgm:t>
        <a:bodyPr/>
        <a:lstStyle/>
        <a:p>
          <a:endParaRPr lang="fr-FR" sz="2400" b="0"/>
        </a:p>
      </dgm:t>
    </dgm:pt>
    <dgm:pt modelId="{DF332591-62F8-4ABD-A530-CD6384B4CB35}" type="sibTrans" cxnId="{949ABEFB-2883-46DF-96A9-0642CEAD624F}">
      <dgm:prSet/>
      <dgm:spPr/>
      <dgm:t>
        <a:bodyPr/>
        <a:lstStyle/>
        <a:p>
          <a:endParaRPr lang="fr-FR" sz="2400" b="0"/>
        </a:p>
      </dgm:t>
    </dgm:pt>
    <dgm:pt modelId="{78592E9D-D845-410D-9290-F6EF67EE046C}">
      <dgm:prSet custT="1"/>
      <dgm:spPr/>
      <dgm:t>
        <a:bodyPr/>
        <a:lstStyle/>
        <a:p>
          <a:r>
            <a:rPr lang="fr-FR" sz="2000" b="0" dirty="0">
              <a:latin typeface="Arial" panose="020B0604020202020204" pitchFamily="34" charset="0"/>
              <a:cs typeface="Arial" panose="020B0604020202020204" pitchFamily="34" charset="0"/>
            </a:rPr>
            <a:t>Ouverture des candidatures du </a:t>
          </a:r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2 juin au 15 septembre 2025</a:t>
          </a:r>
        </a:p>
      </dgm:t>
    </dgm:pt>
    <dgm:pt modelId="{1D64547E-F48A-4EDB-AE09-97A80187FD93}" type="parTrans" cxnId="{1EB28615-72E8-41FA-B160-A4323DE3C6A9}">
      <dgm:prSet/>
      <dgm:spPr/>
      <dgm:t>
        <a:bodyPr/>
        <a:lstStyle/>
        <a:p>
          <a:endParaRPr lang="fr-FR" sz="2400" b="0"/>
        </a:p>
      </dgm:t>
    </dgm:pt>
    <dgm:pt modelId="{9E0C1DE6-E27F-4E6B-9075-0EA2B3260E3C}" type="sibTrans" cxnId="{1EB28615-72E8-41FA-B160-A4323DE3C6A9}">
      <dgm:prSet/>
      <dgm:spPr/>
      <dgm:t>
        <a:bodyPr/>
        <a:lstStyle/>
        <a:p>
          <a:endParaRPr lang="fr-FR" sz="2400" b="0"/>
        </a:p>
      </dgm:t>
    </dgm:pt>
    <dgm:pt modelId="{B47014D5-C950-438F-9432-8B89F0DF244B}">
      <dgm:prSet custT="1"/>
      <dgm:spPr/>
      <dgm:t>
        <a:bodyPr/>
        <a:lstStyle/>
        <a:p>
          <a:r>
            <a:rPr lang="fr-FR" sz="2000" b="0">
              <a:latin typeface="Arial" panose="020B0604020202020204" pitchFamily="34" charset="0"/>
              <a:cs typeface="Arial" panose="020B0604020202020204" pitchFamily="34" charset="0"/>
            </a:rPr>
            <a:t>Plafonnement à 3 candidatures par RU </a:t>
          </a:r>
          <a:endParaRPr lang="fr-FR" sz="20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E40BC0-2A78-4B7C-92B2-31E5635B40A9}" type="parTrans" cxnId="{519555DA-0FFB-40D6-B23A-38816A9A81CC}">
      <dgm:prSet/>
      <dgm:spPr/>
      <dgm:t>
        <a:bodyPr/>
        <a:lstStyle/>
        <a:p>
          <a:endParaRPr lang="fr-FR" sz="2400" b="0"/>
        </a:p>
      </dgm:t>
    </dgm:pt>
    <dgm:pt modelId="{68921D0A-DF04-4C91-8446-D6F75659D5B5}" type="sibTrans" cxnId="{519555DA-0FFB-40D6-B23A-38816A9A81CC}">
      <dgm:prSet/>
      <dgm:spPr/>
      <dgm:t>
        <a:bodyPr/>
        <a:lstStyle/>
        <a:p>
          <a:endParaRPr lang="fr-FR" sz="2400" b="0"/>
        </a:p>
      </dgm:t>
    </dgm:pt>
    <dgm:pt modelId="{D83DCCCF-B7D9-41E3-8AE1-69FA63CC399C}">
      <dgm:prSet custT="1"/>
      <dgm:spPr/>
      <dgm:t>
        <a:bodyPr/>
        <a:lstStyle/>
        <a:p>
          <a:r>
            <a:rPr lang="fr-FR" sz="2000" b="0" dirty="0">
              <a:latin typeface="Arial" panose="020B0604020202020204" pitchFamily="34" charset="0"/>
              <a:cs typeface="Arial" panose="020B0604020202020204" pitchFamily="34" charset="0"/>
            </a:rPr>
            <a:t>Proposition en janvier 2026 des postes restants vacants aux RU non retenus</a:t>
          </a:r>
        </a:p>
      </dgm:t>
    </dgm:pt>
    <dgm:pt modelId="{72663EAE-581A-45F2-A413-1D56C95D746A}" type="parTrans" cxnId="{A6A5F5AC-ACC0-4203-8BB9-D1812887FF10}">
      <dgm:prSet/>
      <dgm:spPr/>
      <dgm:t>
        <a:bodyPr/>
        <a:lstStyle/>
        <a:p>
          <a:endParaRPr lang="fr-FR" sz="2400" b="0"/>
        </a:p>
      </dgm:t>
    </dgm:pt>
    <dgm:pt modelId="{245E24C0-81FB-4218-85C8-73F269C9797C}" type="sibTrans" cxnId="{A6A5F5AC-ACC0-4203-8BB9-D1812887FF10}">
      <dgm:prSet/>
      <dgm:spPr/>
      <dgm:t>
        <a:bodyPr/>
        <a:lstStyle/>
        <a:p>
          <a:endParaRPr lang="fr-FR" sz="2400" b="0"/>
        </a:p>
      </dgm:t>
    </dgm:pt>
    <dgm:pt modelId="{5C9CBDD0-D8F6-4040-89C4-BABBF0C2319A}" type="pres">
      <dgm:prSet presAssocID="{EE1470F0-75D3-4B33-8E33-E3FB62CB9822}" presName="Name0" presStyleCnt="0">
        <dgm:presLayoutVars>
          <dgm:chMax val="7"/>
          <dgm:chPref val="7"/>
          <dgm:dir/>
        </dgm:presLayoutVars>
      </dgm:prSet>
      <dgm:spPr/>
    </dgm:pt>
    <dgm:pt modelId="{546B3355-7582-4FCC-87A4-54D82EF5C92B}" type="pres">
      <dgm:prSet presAssocID="{EE1470F0-75D3-4B33-8E33-E3FB62CB9822}" presName="Name1" presStyleCnt="0"/>
      <dgm:spPr/>
    </dgm:pt>
    <dgm:pt modelId="{091509D0-AC5F-4451-933A-1393D543BBCF}" type="pres">
      <dgm:prSet presAssocID="{EE1470F0-75D3-4B33-8E33-E3FB62CB9822}" presName="cycle" presStyleCnt="0"/>
      <dgm:spPr/>
    </dgm:pt>
    <dgm:pt modelId="{407F86C8-DF6B-4845-8EC6-DBB58B055FFE}" type="pres">
      <dgm:prSet presAssocID="{EE1470F0-75D3-4B33-8E33-E3FB62CB9822}" presName="srcNode" presStyleLbl="node1" presStyleIdx="0" presStyleCnt="5"/>
      <dgm:spPr/>
    </dgm:pt>
    <dgm:pt modelId="{E9F397A0-A205-4122-A9F1-35601BC3D931}" type="pres">
      <dgm:prSet presAssocID="{EE1470F0-75D3-4B33-8E33-E3FB62CB9822}" presName="conn" presStyleLbl="parChTrans1D2" presStyleIdx="0" presStyleCnt="1"/>
      <dgm:spPr/>
    </dgm:pt>
    <dgm:pt modelId="{913F3434-6C15-46D1-8FBA-F819149C1A4D}" type="pres">
      <dgm:prSet presAssocID="{EE1470F0-75D3-4B33-8E33-E3FB62CB9822}" presName="extraNode" presStyleLbl="node1" presStyleIdx="0" presStyleCnt="5"/>
      <dgm:spPr/>
    </dgm:pt>
    <dgm:pt modelId="{E72DD125-FD9E-48C7-A26C-4772EF28A764}" type="pres">
      <dgm:prSet presAssocID="{EE1470F0-75D3-4B33-8E33-E3FB62CB9822}" presName="dstNode" presStyleLbl="node1" presStyleIdx="0" presStyleCnt="5"/>
      <dgm:spPr/>
    </dgm:pt>
    <dgm:pt modelId="{902B442F-BA3C-477D-8067-FFD43F2BA650}" type="pres">
      <dgm:prSet presAssocID="{7CD22688-8853-4E14-9969-B2715924E858}" presName="text_1" presStyleLbl="node1" presStyleIdx="0" presStyleCnt="5">
        <dgm:presLayoutVars>
          <dgm:bulletEnabled val="1"/>
        </dgm:presLayoutVars>
      </dgm:prSet>
      <dgm:spPr/>
    </dgm:pt>
    <dgm:pt modelId="{DC8A5FAA-D17D-4E70-BE80-85859C94B4A3}" type="pres">
      <dgm:prSet presAssocID="{7CD22688-8853-4E14-9969-B2715924E858}" presName="accent_1" presStyleCnt="0"/>
      <dgm:spPr/>
    </dgm:pt>
    <dgm:pt modelId="{BB1EB444-30D2-4C55-8200-BE397D86A7C6}" type="pres">
      <dgm:prSet presAssocID="{7CD22688-8853-4E14-9969-B2715924E858}" presName="accentRepeatNode" presStyleLbl="solidFgAcc1" presStyleIdx="0" presStyleCnt="5"/>
      <dgm:spPr/>
    </dgm:pt>
    <dgm:pt modelId="{723C1A8C-75C3-457D-B0F7-CAA89CE96482}" type="pres">
      <dgm:prSet presAssocID="{8277B9FD-469F-42C3-932C-AB6F175A0F4F}" presName="text_2" presStyleLbl="node1" presStyleIdx="1" presStyleCnt="5">
        <dgm:presLayoutVars>
          <dgm:bulletEnabled val="1"/>
        </dgm:presLayoutVars>
      </dgm:prSet>
      <dgm:spPr/>
    </dgm:pt>
    <dgm:pt modelId="{CA1631C9-AE38-47D5-87B5-55DE3A82E86C}" type="pres">
      <dgm:prSet presAssocID="{8277B9FD-469F-42C3-932C-AB6F175A0F4F}" presName="accent_2" presStyleCnt="0"/>
      <dgm:spPr/>
    </dgm:pt>
    <dgm:pt modelId="{80AD11E3-A086-4548-9FE4-9C0AAE3F21E0}" type="pres">
      <dgm:prSet presAssocID="{8277B9FD-469F-42C3-932C-AB6F175A0F4F}" presName="accentRepeatNode" presStyleLbl="solidFgAcc1" presStyleIdx="1" presStyleCnt="5"/>
      <dgm:spPr/>
    </dgm:pt>
    <dgm:pt modelId="{5C5CC7EA-2739-491F-9A11-073BD79ADF75}" type="pres">
      <dgm:prSet presAssocID="{78592E9D-D845-410D-9290-F6EF67EE046C}" presName="text_3" presStyleLbl="node1" presStyleIdx="2" presStyleCnt="5">
        <dgm:presLayoutVars>
          <dgm:bulletEnabled val="1"/>
        </dgm:presLayoutVars>
      </dgm:prSet>
      <dgm:spPr/>
    </dgm:pt>
    <dgm:pt modelId="{79E7C368-E1AD-4D75-A2E2-77F8DABCC705}" type="pres">
      <dgm:prSet presAssocID="{78592E9D-D845-410D-9290-F6EF67EE046C}" presName="accent_3" presStyleCnt="0"/>
      <dgm:spPr/>
    </dgm:pt>
    <dgm:pt modelId="{FD331BB3-E7BE-4BF4-8BE1-72A514D44C28}" type="pres">
      <dgm:prSet presAssocID="{78592E9D-D845-410D-9290-F6EF67EE046C}" presName="accentRepeatNode" presStyleLbl="solidFgAcc1" presStyleIdx="2" presStyleCnt="5"/>
      <dgm:spPr/>
    </dgm:pt>
    <dgm:pt modelId="{B1121E25-267F-4431-81A9-E97686C6AFA2}" type="pres">
      <dgm:prSet presAssocID="{B47014D5-C950-438F-9432-8B89F0DF244B}" presName="text_4" presStyleLbl="node1" presStyleIdx="3" presStyleCnt="5">
        <dgm:presLayoutVars>
          <dgm:bulletEnabled val="1"/>
        </dgm:presLayoutVars>
      </dgm:prSet>
      <dgm:spPr/>
    </dgm:pt>
    <dgm:pt modelId="{21669D05-0BAE-4798-82BE-A7AC8F25A855}" type="pres">
      <dgm:prSet presAssocID="{B47014D5-C950-438F-9432-8B89F0DF244B}" presName="accent_4" presStyleCnt="0"/>
      <dgm:spPr/>
    </dgm:pt>
    <dgm:pt modelId="{80AC43F7-3CB3-414D-8F6A-3819B0A500DA}" type="pres">
      <dgm:prSet presAssocID="{B47014D5-C950-438F-9432-8B89F0DF244B}" presName="accentRepeatNode" presStyleLbl="solidFgAcc1" presStyleIdx="3" presStyleCnt="5"/>
      <dgm:spPr/>
    </dgm:pt>
    <dgm:pt modelId="{E7C58E15-D600-49A5-BE1C-4DEABBC39105}" type="pres">
      <dgm:prSet presAssocID="{D83DCCCF-B7D9-41E3-8AE1-69FA63CC399C}" presName="text_5" presStyleLbl="node1" presStyleIdx="4" presStyleCnt="5">
        <dgm:presLayoutVars>
          <dgm:bulletEnabled val="1"/>
        </dgm:presLayoutVars>
      </dgm:prSet>
      <dgm:spPr/>
    </dgm:pt>
    <dgm:pt modelId="{7EEBA310-66D0-4024-872A-A582863F4D6F}" type="pres">
      <dgm:prSet presAssocID="{D83DCCCF-B7D9-41E3-8AE1-69FA63CC399C}" presName="accent_5" presStyleCnt="0"/>
      <dgm:spPr/>
    </dgm:pt>
    <dgm:pt modelId="{660514B8-0191-4047-8850-A20D5A1C7958}" type="pres">
      <dgm:prSet presAssocID="{D83DCCCF-B7D9-41E3-8AE1-69FA63CC399C}" presName="accentRepeatNode" presStyleLbl="solidFgAcc1" presStyleIdx="4" presStyleCnt="5"/>
      <dgm:spPr/>
    </dgm:pt>
  </dgm:ptLst>
  <dgm:cxnLst>
    <dgm:cxn modelId="{3D51D50F-6B19-4A66-B230-E52777AFFC82}" type="presOf" srcId="{8277B9FD-469F-42C3-932C-AB6F175A0F4F}" destId="{723C1A8C-75C3-457D-B0F7-CAA89CE96482}" srcOrd="0" destOrd="0" presId="urn:microsoft.com/office/officeart/2008/layout/VerticalCurvedList"/>
    <dgm:cxn modelId="{1EB28615-72E8-41FA-B160-A4323DE3C6A9}" srcId="{EE1470F0-75D3-4B33-8E33-E3FB62CB9822}" destId="{78592E9D-D845-410D-9290-F6EF67EE046C}" srcOrd="2" destOrd="0" parTransId="{1D64547E-F48A-4EDB-AE09-97A80187FD93}" sibTransId="{9E0C1DE6-E27F-4E6B-9075-0EA2B3260E3C}"/>
    <dgm:cxn modelId="{420C421A-8B0F-44D5-A613-584A8587BC75}" type="presOf" srcId="{7CD22688-8853-4E14-9969-B2715924E858}" destId="{902B442F-BA3C-477D-8067-FFD43F2BA650}" srcOrd="0" destOrd="0" presId="urn:microsoft.com/office/officeart/2008/layout/VerticalCurvedList"/>
    <dgm:cxn modelId="{D1254C32-9C50-4683-9A85-B83C4BF71704}" type="presOf" srcId="{B47014D5-C950-438F-9432-8B89F0DF244B}" destId="{B1121E25-267F-4431-81A9-E97686C6AFA2}" srcOrd="0" destOrd="0" presId="urn:microsoft.com/office/officeart/2008/layout/VerticalCurvedList"/>
    <dgm:cxn modelId="{6CE9203C-C4F3-444B-9F66-7BDCBB6081D9}" type="presOf" srcId="{EE1470F0-75D3-4B33-8E33-E3FB62CB9822}" destId="{5C9CBDD0-D8F6-4040-89C4-BABBF0C2319A}" srcOrd="0" destOrd="0" presId="urn:microsoft.com/office/officeart/2008/layout/VerticalCurvedList"/>
    <dgm:cxn modelId="{9857145A-B08A-4002-993B-A22F1168952B}" srcId="{EE1470F0-75D3-4B33-8E33-E3FB62CB9822}" destId="{7CD22688-8853-4E14-9969-B2715924E858}" srcOrd="0" destOrd="0" parTransId="{0A784E4C-A81A-4F2A-9454-614063B1EB81}" sibTransId="{AFAD5935-616A-4EB0-A2FB-51F0B16709BF}"/>
    <dgm:cxn modelId="{78D9E67D-B0DB-4829-A4C8-5CA773838746}" type="presOf" srcId="{78592E9D-D845-410D-9290-F6EF67EE046C}" destId="{5C5CC7EA-2739-491F-9A11-073BD79ADF75}" srcOrd="0" destOrd="0" presId="urn:microsoft.com/office/officeart/2008/layout/VerticalCurvedList"/>
    <dgm:cxn modelId="{B2BD939A-C6C0-4DA9-8A45-20A0B052EF5A}" type="presOf" srcId="{AFAD5935-616A-4EB0-A2FB-51F0B16709BF}" destId="{E9F397A0-A205-4122-A9F1-35601BC3D931}" srcOrd="0" destOrd="0" presId="urn:microsoft.com/office/officeart/2008/layout/VerticalCurvedList"/>
    <dgm:cxn modelId="{A6A5F5AC-ACC0-4203-8BB9-D1812887FF10}" srcId="{EE1470F0-75D3-4B33-8E33-E3FB62CB9822}" destId="{D83DCCCF-B7D9-41E3-8AE1-69FA63CC399C}" srcOrd="4" destOrd="0" parTransId="{72663EAE-581A-45F2-A413-1D56C95D746A}" sibTransId="{245E24C0-81FB-4218-85C8-73F269C9797C}"/>
    <dgm:cxn modelId="{EE2F87CD-D530-42B7-B677-CA3467D18993}" type="presOf" srcId="{D83DCCCF-B7D9-41E3-8AE1-69FA63CC399C}" destId="{E7C58E15-D600-49A5-BE1C-4DEABBC39105}" srcOrd="0" destOrd="0" presId="urn:microsoft.com/office/officeart/2008/layout/VerticalCurvedList"/>
    <dgm:cxn modelId="{519555DA-0FFB-40D6-B23A-38816A9A81CC}" srcId="{EE1470F0-75D3-4B33-8E33-E3FB62CB9822}" destId="{B47014D5-C950-438F-9432-8B89F0DF244B}" srcOrd="3" destOrd="0" parTransId="{58E40BC0-2A78-4B7C-92B2-31E5635B40A9}" sibTransId="{68921D0A-DF04-4C91-8446-D6F75659D5B5}"/>
    <dgm:cxn modelId="{949ABEFB-2883-46DF-96A9-0642CEAD624F}" srcId="{EE1470F0-75D3-4B33-8E33-E3FB62CB9822}" destId="{8277B9FD-469F-42C3-932C-AB6F175A0F4F}" srcOrd="1" destOrd="0" parTransId="{A05DB6E0-B6DD-4562-A119-B6260C5156D6}" sibTransId="{DF332591-62F8-4ABD-A530-CD6384B4CB35}"/>
    <dgm:cxn modelId="{1C356FF8-69F1-4BD9-B88B-3993F1911139}" type="presParOf" srcId="{5C9CBDD0-D8F6-4040-89C4-BABBF0C2319A}" destId="{546B3355-7582-4FCC-87A4-54D82EF5C92B}" srcOrd="0" destOrd="0" presId="urn:microsoft.com/office/officeart/2008/layout/VerticalCurvedList"/>
    <dgm:cxn modelId="{7A3D6874-FFDC-46F1-B5B9-3B9AF52C5254}" type="presParOf" srcId="{546B3355-7582-4FCC-87A4-54D82EF5C92B}" destId="{091509D0-AC5F-4451-933A-1393D543BBCF}" srcOrd="0" destOrd="0" presId="urn:microsoft.com/office/officeart/2008/layout/VerticalCurvedList"/>
    <dgm:cxn modelId="{4FF56762-3CC2-446E-A315-A8F68AA1D462}" type="presParOf" srcId="{091509D0-AC5F-4451-933A-1393D543BBCF}" destId="{407F86C8-DF6B-4845-8EC6-DBB58B055FFE}" srcOrd="0" destOrd="0" presId="urn:microsoft.com/office/officeart/2008/layout/VerticalCurvedList"/>
    <dgm:cxn modelId="{5FAB6427-4EBF-401C-BCC5-622EF9C86B22}" type="presParOf" srcId="{091509D0-AC5F-4451-933A-1393D543BBCF}" destId="{E9F397A0-A205-4122-A9F1-35601BC3D931}" srcOrd="1" destOrd="0" presId="urn:microsoft.com/office/officeart/2008/layout/VerticalCurvedList"/>
    <dgm:cxn modelId="{19277715-44CF-43CB-BFC9-D034A7291A01}" type="presParOf" srcId="{091509D0-AC5F-4451-933A-1393D543BBCF}" destId="{913F3434-6C15-46D1-8FBA-F819149C1A4D}" srcOrd="2" destOrd="0" presId="urn:microsoft.com/office/officeart/2008/layout/VerticalCurvedList"/>
    <dgm:cxn modelId="{2BC73A1B-87EB-45A3-B97D-5A856A41660A}" type="presParOf" srcId="{091509D0-AC5F-4451-933A-1393D543BBCF}" destId="{E72DD125-FD9E-48C7-A26C-4772EF28A764}" srcOrd="3" destOrd="0" presId="urn:microsoft.com/office/officeart/2008/layout/VerticalCurvedList"/>
    <dgm:cxn modelId="{239410BF-88CA-4BB8-8ED9-72F46B7A1F71}" type="presParOf" srcId="{546B3355-7582-4FCC-87A4-54D82EF5C92B}" destId="{902B442F-BA3C-477D-8067-FFD43F2BA650}" srcOrd="1" destOrd="0" presId="urn:microsoft.com/office/officeart/2008/layout/VerticalCurvedList"/>
    <dgm:cxn modelId="{5218352D-6FD3-4A3F-AF82-64DCA0AED5C3}" type="presParOf" srcId="{546B3355-7582-4FCC-87A4-54D82EF5C92B}" destId="{DC8A5FAA-D17D-4E70-BE80-85859C94B4A3}" srcOrd="2" destOrd="0" presId="urn:microsoft.com/office/officeart/2008/layout/VerticalCurvedList"/>
    <dgm:cxn modelId="{4D22C47B-5602-4ADD-B77D-BF8E494F235A}" type="presParOf" srcId="{DC8A5FAA-D17D-4E70-BE80-85859C94B4A3}" destId="{BB1EB444-30D2-4C55-8200-BE397D86A7C6}" srcOrd="0" destOrd="0" presId="urn:microsoft.com/office/officeart/2008/layout/VerticalCurvedList"/>
    <dgm:cxn modelId="{A05045CC-6E62-4592-953D-666AAC2C3103}" type="presParOf" srcId="{546B3355-7582-4FCC-87A4-54D82EF5C92B}" destId="{723C1A8C-75C3-457D-B0F7-CAA89CE96482}" srcOrd="3" destOrd="0" presId="urn:microsoft.com/office/officeart/2008/layout/VerticalCurvedList"/>
    <dgm:cxn modelId="{6E8A2879-271C-4D1D-879D-B4AC78F478B8}" type="presParOf" srcId="{546B3355-7582-4FCC-87A4-54D82EF5C92B}" destId="{CA1631C9-AE38-47D5-87B5-55DE3A82E86C}" srcOrd="4" destOrd="0" presId="urn:microsoft.com/office/officeart/2008/layout/VerticalCurvedList"/>
    <dgm:cxn modelId="{1CC8372D-2D5D-444D-AE22-0588DC91F088}" type="presParOf" srcId="{CA1631C9-AE38-47D5-87B5-55DE3A82E86C}" destId="{80AD11E3-A086-4548-9FE4-9C0AAE3F21E0}" srcOrd="0" destOrd="0" presId="urn:microsoft.com/office/officeart/2008/layout/VerticalCurvedList"/>
    <dgm:cxn modelId="{6FFE2FDB-8A73-4577-89C2-0859C67F27B3}" type="presParOf" srcId="{546B3355-7582-4FCC-87A4-54D82EF5C92B}" destId="{5C5CC7EA-2739-491F-9A11-073BD79ADF75}" srcOrd="5" destOrd="0" presId="urn:microsoft.com/office/officeart/2008/layout/VerticalCurvedList"/>
    <dgm:cxn modelId="{2280B6AC-8810-4536-9699-C992C8F9AAE5}" type="presParOf" srcId="{546B3355-7582-4FCC-87A4-54D82EF5C92B}" destId="{79E7C368-E1AD-4D75-A2E2-77F8DABCC705}" srcOrd="6" destOrd="0" presId="urn:microsoft.com/office/officeart/2008/layout/VerticalCurvedList"/>
    <dgm:cxn modelId="{D12BE19F-976D-4621-99E1-CC093E2618AD}" type="presParOf" srcId="{79E7C368-E1AD-4D75-A2E2-77F8DABCC705}" destId="{FD331BB3-E7BE-4BF4-8BE1-72A514D44C28}" srcOrd="0" destOrd="0" presId="urn:microsoft.com/office/officeart/2008/layout/VerticalCurvedList"/>
    <dgm:cxn modelId="{8A7FEF3C-C42F-4FBB-8A69-E4CACBB284AB}" type="presParOf" srcId="{546B3355-7582-4FCC-87A4-54D82EF5C92B}" destId="{B1121E25-267F-4431-81A9-E97686C6AFA2}" srcOrd="7" destOrd="0" presId="urn:microsoft.com/office/officeart/2008/layout/VerticalCurvedList"/>
    <dgm:cxn modelId="{A994FDCB-386F-4156-8BCD-16B1A4194459}" type="presParOf" srcId="{546B3355-7582-4FCC-87A4-54D82EF5C92B}" destId="{21669D05-0BAE-4798-82BE-A7AC8F25A855}" srcOrd="8" destOrd="0" presId="urn:microsoft.com/office/officeart/2008/layout/VerticalCurvedList"/>
    <dgm:cxn modelId="{0F100B30-A4F0-4582-AAF7-B30A6355A1BF}" type="presParOf" srcId="{21669D05-0BAE-4798-82BE-A7AC8F25A855}" destId="{80AC43F7-3CB3-414D-8F6A-3819B0A500DA}" srcOrd="0" destOrd="0" presId="urn:microsoft.com/office/officeart/2008/layout/VerticalCurvedList"/>
    <dgm:cxn modelId="{45C95C73-D9AA-49E0-9725-7432AFC7CDDC}" type="presParOf" srcId="{546B3355-7582-4FCC-87A4-54D82EF5C92B}" destId="{E7C58E15-D600-49A5-BE1C-4DEABBC39105}" srcOrd="9" destOrd="0" presId="urn:microsoft.com/office/officeart/2008/layout/VerticalCurvedList"/>
    <dgm:cxn modelId="{AB8CF891-B577-4BAC-B47C-BACFC285C994}" type="presParOf" srcId="{546B3355-7582-4FCC-87A4-54D82EF5C92B}" destId="{7EEBA310-66D0-4024-872A-A582863F4D6F}" srcOrd="10" destOrd="0" presId="urn:microsoft.com/office/officeart/2008/layout/VerticalCurvedList"/>
    <dgm:cxn modelId="{24823CF2-F2DD-4F85-80B1-95EAEF7F09AF}" type="presParOf" srcId="{7EEBA310-66D0-4024-872A-A582863F4D6F}" destId="{660514B8-0191-4047-8850-A20D5A1C795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F397A0-A205-4122-A9F1-35601BC3D931}">
      <dsp:nvSpPr>
        <dsp:cNvPr id="0" name=""/>
        <dsp:cNvSpPr/>
      </dsp:nvSpPr>
      <dsp:spPr>
        <a:xfrm>
          <a:off x="-5924870" y="-906684"/>
          <a:ext cx="7053394" cy="7053394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2B442F-BA3C-477D-8067-FFD43F2BA650}">
      <dsp:nvSpPr>
        <dsp:cNvPr id="0" name=""/>
        <dsp:cNvSpPr/>
      </dsp:nvSpPr>
      <dsp:spPr>
        <a:xfrm>
          <a:off x="493210" y="327396"/>
          <a:ext cx="8695562" cy="65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latin typeface="Arial" panose="020B0604020202020204" pitchFamily="34" charset="0"/>
              <a:cs typeface="Arial" panose="020B0604020202020204" pitchFamily="34" charset="0"/>
            </a:rPr>
            <a:t>Intégration des Installations Autonomes de Chirurgie Esthétiques (IACE) devant constituer un comité des usagers composé d’un RU titulaire et un RU suppléant</a:t>
          </a:r>
          <a:endParaRPr lang="fr-FR" sz="1800" b="0" kern="1200" dirty="0"/>
        </a:p>
      </dsp:txBody>
      <dsp:txXfrm>
        <a:off x="493210" y="327396"/>
        <a:ext cx="8695562" cy="655212"/>
      </dsp:txXfrm>
    </dsp:sp>
    <dsp:sp modelId="{BB1EB444-30D2-4C55-8200-BE397D86A7C6}">
      <dsp:nvSpPr>
        <dsp:cNvPr id="0" name=""/>
        <dsp:cNvSpPr/>
      </dsp:nvSpPr>
      <dsp:spPr>
        <a:xfrm>
          <a:off x="83702" y="245495"/>
          <a:ext cx="819016" cy="8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C1A8C-75C3-457D-B0F7-CAA89CE96482}">
      <dsp:nvSpPr>
        <dsp:cNvPr id="0" name=""/>
        <dsp:cNvSpPr/>
      </dsp:nvSpPr>
      <dsp:spPr>
        <a:xfrm>
          <a:off x="962716" y="1309901"/>
          <a:ext cx="8226055" cy="65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atin typeface="Arial" panose="020B0604020202020204" pitchFamily="34" charset="0"/>
              <a:cs typeface="Arial" panose="020B0604020202020204" pitchFamily="34" charset="0"/>
            </a:rPr>
            <a:t>Candidatures en ligne : démarches-simplifiées</a:t>
          </a:r>
        </a:p>
      </dsp:txBody>
      <dsp:txXfrm>
        <a:off x="962716" y="1309901"/>
        <a:ext cx="8226055" cy="655212"/>
      </dsp:txXfrm>
    </dsp:sp>
    <dsp:sp modelId="{80AD11E3-A086-4548-9FE4-9C0AAE3F21E0}">
      <dsp:nvSpPr>
        <dsp:cNvPr id="0" name=""/>
        <dsp:cNvSpPr/>
      </dsp:nvSpPr>
      <dsp:spPr>
        <a:xfrm>
          <a:off x="553208" y="1228000"/>
          <a:ext cx="819016" cy="8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CC7EA-2739-491F-9A11-073BD79ADF75}">
      <dsp:nvSpPr>
        <dsp:cNvPr id="0" name=""/>
        <dsp:cNvSpPr/>
      </dsp:nvSpPr>
      <dsp:spPr>
        <a:xfrm>
          <a:off x="1106817" y="2292406"/>
          <a:ext cx="8081955" cy="65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atin typeface="Arial" panose="020B0604020202020204" pitchFamily="34" charset="0"/>
              <a:cs typeface="Arial" panose="020B0604020202020204" pitchFamily="34" charset="0"/>
            </a:rPr>
            <a:t>Ouverture des candidatures du </a:t>
          </a: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2 juin au 15 septembre 2025</a:t>
          </a:r>
        </a:p>
      </dsp:txBody>
      <dsp:txXfrm>
        <a:off x="1106817" y="2292406"/>
        <a:ext cx="8081955" cy="655212"/>
      </dsp:txXfrm>
    </dsp:sp>
    <dsp:sp modelId="{FD331BB3-E7BE-4BF4-8BE1-72A514D44C28}">
      <dsp:nvSpPr>
        <dsp:cNvPr id="0" name=""/>
        <dsp:cNvSpPr/>
      </dsp:nvSpPr>
      <dsp:spPr>
        <a:xfrm>
          <a:off x="697309" y="2210504"/>
          <a:ext cx="819016" cy="8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121E25-267F-4431-81A9-E97686C6AFA2}">
      <dsp:nvSpPr>
        <dsp:cNvPr id="0" name=""/>
        <dsp:cNvSpPr/>
      </dsp:nvSpPr>
      <dsp:spPr>
        <a:xfrm>
          <a:off x="962716" y="3274911"/>
          <a:ext cx="8226055" cy="65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>
              <a:latin typeface="Arial" panose="020B0604020202020204" pitchFamily="34" charset="0"/>
              <a:cs typeface="Arial" panose="020B0604020202020204" pitchFamily="34" charset="0"/>
            </a:rPr>
            <a:t>Plafonnement à 3 candidatures par RU </a:t>
          </a:r>
          <a:endParaRPr lang="fr-FR" sz="20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2716" y="3274911"/>
        <a:ext cx="8226055" cy="655212"/>
      </dsp:txXfrm>
    </dsp:sp>
    <dsp:sp modelId="{80AC43F7-3CB3-414D-8F6A-3819B0A500DA}">
      <dsp:nvSpPr>
        <dsp:cNvPr id="0" name=""/>
        <dsp:cNvSpPr/>
      </dsp:nvSpPr>
      <dsp:spPr>
        <a:xfrm>
          <a:off x="553208" y="3193009"/>
          <a:ext cx="819016" cy="8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C58E15-D600-49A5-BE1C-4DEABBC39105}">
      <dsp:nvSpPr>
        <dsp:cNvPr id="0" name=""/>
        <dsp:cNvSpPr/>
      </dsp:nvSpPr>
      <dsp:spPr>
        <a:xfrm>
          <a:off x="493210" y="4257416"/>
          <a:ext cx="8695562" cy="655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0" kern="1200" dirty="0">
              <a:latin typeface="Arial" panose="020B0604020202020204" pitchFamily="34" charset="0"/>
              <a:cs typeface="Arial" panose="020B0604020202020204" pitchFamily="34" charset="0"/>
            </a:rPr>
            <a:t>Proposition en janvier 2026 des postes restants vacants aux RU non retenus</a:t>
          </a:r>
        </a:p>
      </dsp:txBody>
      <dsp:txXfrm>
        <a:off x="493210" y="4257416"/>
        <a:ext cx="8695562" cy="655212"/>
      </dsp:txXfrm>
    </dsp:sp>
    <dsp:sp modelId="{660514B8-0191-4047-8850-A20D5A1C7958}">
      <dsp:nvSpPr>
        <dsp:cNvPr id="0" name=""/>
        <dsp:cNvSpPr/>
      </dsp:nvSpPr>
      <dsp:spPr>
        <a:xfrm>
          <a:off x="83702" y="4175514"/>
          <a:ext cx="819016" cy="8190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DFAFC-31BD-40E3-8634-E97965FDE707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129F-9FA1-4FC5-828B-86657A4E62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420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45050-B5B0-4943-A1C4-A0CC41F1325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1C629-751F-40C4-BBA5-50F97D9219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63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1C629-751F-40C4-BBA5-50F97D9219C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58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79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72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3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863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09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287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95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273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7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23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4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5923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315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9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36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810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 b="1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A561-DD1E-45F1-B652-0851DD61BA38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4C2FF6E-5044-4C4A-8301-E54DF1B5CF4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object 28"/>
          <p:cNvSpPr txBox="1"/>
          <p:nvPr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831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3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cxnSp>
        <p:nvCxnSpPr>
          <p:cNvPr id="14" name="Connecteur droit 13"/>
          <p:cNvCxnSpPr/>
          <p:nvPr userDrawn="1"/>
        </p:nvCxnSpPr>
        <p:spPr>
          <a:xfrm flipH="1">
            <a:off x="213067" y="633375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3780307" y="633375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C4C2FF6E-5044-4C4A-8301-E54DF1B5CF4A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75" y="5662962"/>
            <a:ext cx="2101250" cy="134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74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BEF69-817C-4840-B525-BE96B6DE3520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5" name="Connecteur droit 14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089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B4E4A-C632-4886-A901-5A95CDA5214A}" type="datetime1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36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Gotham Black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5EBF4-0B99-48A8-B11C-E48A7FB05A8B}" type="datetime1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8" name="Connecteur droit 17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374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BDF1C-CE54-4F90-B5CC-FA18F66E8342}" type="datetime1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038599" y="6430243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object 28"/>
          <p:cNvSpPr txBox="1"/>
          <p:nvPr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2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031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425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FB07-6D22-4A6A-8A65-A5A26786A92C}" type="datetime1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3" name="Connecteur droit 12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5209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5E8CC-C6FB-477C-8160-272318440762}" type="datetime1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94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657B-ACAC-4A90-A9AD-AA9D6DA04BA3}" type="datetime1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6" name="Connecteur droit 15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509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36CBC-CE21-4A57-A24F-C37F1BD299DD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104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E1EC1-8093-4797-BB5D-D8C8512A6388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object 28"/>
          <p:cNvSpPr txBox="1"/>
          <p:nvPr userDrawn="1"/>
        </p:nvSpPr>
        <p:spPr>
          <a:xfrm>
            <a:off x="3" y="5840637"/>
            <a:ext cx="511099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  <a:tabLst>
                <a:tab pos="5991561" algn="l"/>
              </a:tabLst>
            </a:pPr>
            <a:r>
              <a:rPr sz="1200" b="1" u="sng" dirty="0">
                <a:solidFill>
                  <a:srgbClr val="2F2980"/>
                </a:solidFill>
                <a:uFill>
                  <a:solidFill>
                    <a:srgbClr val="3DA4B0"/>
                  </a:solidFill>
                </a:uFill>
                <a:latin typeface="Arial"/>
                <a:cs typeface="Arial"/>
              </a:rPr>
              <a:t> 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869EAB9-3929-49FA-91D7-82889F6E21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268" y="5782106"/>
            <a:ext cx="1600069" cy="886023"/>
          </a:xfrm>
          <a:prstGeom prst="rect">
            <a:avLst/>
          </a:prstGeom>
        </p:spPr>
      </p:pic>
      <p:cxnSp>
        <p:nvCxnSpPr>
          <p:cNvPr id="14" name="Connecteur droit 13"/>
          <p:cNvCxnSpPr/>
          <p:nvPr userDrawn="1"/>
        </p:nvCxnSpPr>
        <p:spPr>
          <a:xfrm flipH="1">
            <a:off x="3" y="6176963"/>
            <a:ext cx="10303815" cy="0"/>
          </a:xfrm>
          <a:prstGeom prst="line">
            <a:avLst/>
          </a:prstGeom>
          <a:ln w="12700">
            <a:solidFill>
              <a:srgbClr val="3EA5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7940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7570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551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996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3332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99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7629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38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43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030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3557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9933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119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4773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0657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70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911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354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364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2837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123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607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9476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777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317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72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14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00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551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26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0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AA3B1-920F-4C26-AA77-487513A5CEF8}" type="datetime1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2FF6E-5044-4C4A-8301-E54DF1B5CF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7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289BC-CE01-45E7-A71A-F7ECD2550E65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ED179-AE5B-4EAE-9E13-BA4019EC14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3282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8A03D-4CAC-406F-9F80-C147CC79D7A8}" type="datetimeFigureOut">
              <a:rPr lang="fr-FR" smtClean="0"/>
              <a:t>05/05/2025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EF45E-4C23-4134-8577-59A91A43C1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77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OMAI6uZAAfI&amp;t=4s" TargetMode="External"/><Relationship Id="rId3" Type="http://schemas.openxmlformats.org/officeDocument/2006/relationships/hyperlink" Target="https://auvergne-rhone-alpes.france-assos-sante.org/wp-content/uploads/sites/4/2025/05/Essentiel_missions-du-RU.pdf" TargetMode="External"/><Relationship Id="rId7" Type="http://schemas.openxmlformats.org/officeDocument/2006/relationships/hyperlink" Target="https://www.france-assos-sante.org/wp-content/uploads/2024/01/Guide-mandats-ru_VF.pdf" TargetMode="External"/><Relationship Id="rId2" Type="http://schemas.openxmlformats.org/officeDocument/2006/relationships/hyperlink" Target="https://auvergne-rhone-alpes.france-assos-sante.org/wp-content/uploads/sites/4/2025/05/Guide-Recrutement-RU-2025.pdf" TargetMode="Externa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auvergne-rhone-alpes.france-assos-sante.org/wp-content/uploads/sites/4/2025/05/article-promotion-RU-pour-assos_2025-AURA.docx" TargetMode="External"/><Relationship Id="rId11" Type="http://schemas.openxmlformats.org/officeDocument/2006/relationships/hyperlink" Target="https://www.france-assos-sante.org/publicationsdocumentation/fiches-pratiques/" TargetMode="External"/><Relationship Id="rId5" Type="http://schemas.openxmlformats.org/officeDocument/2006/relationships/hyperlink" Target="https://www.france-assos-sante.org/wp-content/uploads/2019/04/depliant-ru-FAS.pdf" TargetMode="External"/><Relationship Id="rId10" Type="http://schemas.openxmlformats.org/officeDocument/2006/relationships/hyperlink" Target="https://auvergne-rhone-alpes.france-assos-sante.org/wp-content/uploads/sites/4/2025/05/Atelier-Devenir_RU.pdf" TargetMode="External"/><Relationship Id="rId4" Type="http://schemas.openxmlformats.org/officeDocument/2006/relationships/hyperlink" Target="https://auvergne-rhone-alpes.france-assos-sante.org/wp-content/uploads/sites/4/2025/05/FlyerA5_cadre-RU.pdf" TargetMode="External"/><Relationship Id="rId9" Type="http://schemas.openxmlformats.org/officeDocument/2006/relationships/hyperlink" Target="https://auvergne-rhone-alpes.france-assos-sante.org/wp-content/uploads/sites/4/2025/05/Idees-recues-sur-la-RU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ance-assos-sante.org/wp-content/uploads/2010/09/Droits-des-malades-recours-systeme-de-sante.pdf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9.png"/><Relationship Id="rId5" Type="http://schemas.openxmlformats.org/officeDocument/2006/relationships/hyperlink" Target="https://www.france-assos-sante.org/wp-content/uploads/2024/04/Fiche-A11_Prise-en-charge-de-la-douleur.pdf" TargetMode="External"/><Relationship Id="rId4" Type="http://schemas.openxmlformats.org/officeDocument/2006/relationships/hyperlink" Target="https://www.france-assos-sante.org/wp-content/uploads/2023/06/Fiche-A.6_La-personne-de-confiance_2023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suel@france-assos-sante.org" TargetMode="External"/><Relationship Id="rId3" Type="http://schemas.openxmlformats.org/officeDocument/2006/relationships/hyperlink" Target="https://extranet.france-assos-sante.org/demande-dinscription/" TargetMode="External"/><Relationship Id="rId7" Type="http://schemas.openxmlformats.org/officeDocument/2006/relationships/hyperlink" Target="mailto:ldupuy@france-assos-sante.or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auvergne-rhone-alpes.france-assos-sante.org/" TargetMode="External"/><Relationship Id="rId5" Type="http://schemas.openxmlformats.org/officeDocument/2006/relationships/hyperlink" Target="https://auvergne-rhone-alpes.france-assos-sante.org/formation/devenir-ru-pourquoi-pas-moi/" TargetMode="External"/><Relationship Id="rId10" Type="http://schemas.openxmlformats.org/officeDocument/2006/relationships/hyperlink" Target="mailto:sgallavardin@france-assos-sante.org" TargetMode="External"/><Relationship Id="rId4" Type="http://schemas.openxmlformats.org/officeDocument/2006/relationships/hyperlink" Target="https://extranet.france-assos-sante.org/wp-content/uploads/sites/2/2025/03/Guide-mandats-ru_VF.pdf" TargetMode="External"/><Relationship Id="rId9" Type="http://schemas.openxmlformats.org/officeDocument/2006/relationships/hyperlink" Target="mailto:crousseau@france-assos-sante.or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t>1</a:t>
            </a:fld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4963629" y="0"/>
            <a:ext cx="7228371" cy="6858000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001B05-7781-75B0-8238-0D14C91C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70" y="2016126"/>
            <a:ext cx="4291231" cy="2686578"/>
          </a:xfrm>
          <a:prstGeom prst="rect">
            <a:avLst/>
          </a:prstGeom>
        </p:spPr>
      </p:pic>
      <p:sp>
        <p:nvSpPr>
          <p:cNvPr id="8" name="ZoneTexte 4">
            <a:extLst>
              <a:ext uri="{FF2B5EF4-FFF2-40B4-BE49-F238E27FC236}">
                <a16:creationId xmlns:a16="http://schemas.microsoft.com/office/drawing/2014/main" id="{E38F163C-D744-ECFE-98A3-DDBECD9A0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4630" y="1854730"/>
            <a:ext cx="21590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3EA5B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defRPr sz="2000" b="1">
                <a:solidFill>
                  <a:srgbClr val="CC543B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 u="sng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 b="0" dirty="0">
                <a:solidFill>
                  <a:schemeClr val="tx1"/>
                </a:solidFill>
                <a:highlight>
                  <a:srgbClr val="FFFF00"/>
                </a:highlight>
                <a:latin typeface="Verdana" panose="020B0604030504040204" pitchFamily="34" charset="0"/>
              </a:rPr>
              <a:t>Logo de votre association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1400" b="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7" name="Image 6" descr="Une image contenant texte, Police, Graphique, logo&#10;&#10;Le contenu généré par l’IA peut être incorrect.">
            <a:extLst>
              <a:ext uri="{FF2B5EF4-FFF2-40B4-BE49-F238E27FC236}">
                <a16:creationId xmlns:a16="http://schemas.microsoft.com/office/drawing/2014/main" id="{F0E577E2-E4A2-69E6-2212-EAFBB213A4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68" y="4097866"/>
            <a:ext cx="2910848" cy="233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5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5598096-7684-BE1E-4C43-C1D9FDB6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89F3FED-2DBE-5341-D72A-1275AFFB4599}"/>
              </a:ext>
            </a:extLst>
          </p:cNvPr>
          <p:cNvSpPr txBox="1"/>
          <p:nvPr/>
        </p:nvSpPr>
        <p:spPr>
          <a:xfrm>
            <a:off x="1939895" y="256374"/>
            <a:ext cx="722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Nouveautés du renouvellement 2025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74CB1FF2-752F-32BE-EC41-9850ECEDA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870" y="2150534"/>
            <a:ext cx="2265081" cy="23132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0198F4D-1628-96DA-A82D-928CA84769AD}"/>
              </a:ext>
            </a:extLst>
          </p:cNvPr>
          <p:cNvSpPr/>
          <p:nvPr/>
        </p:nvSpPr>
        <p:spPr>
          <a:xfrm>
            <a:off x="0" y="0"/>
            <a:ext cx="12192000" cy="705395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5036EC-A1F3-A792-ABD4-1B96009ED70A}"/>
              </a:ext>
            </a:extLst>
          </p:cNvPr>
          <p:cNvSpPr txBox="1"/>
          <p:nvPr/>
        </p:nvSpPr>
        <p:spPr>
          <a:xfrm>
            <a:off x="1" y="910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Nouveautés du renouvellement 2025</a:t>
            </a:r>
          </a:p>
        </p:txBody>
      </p:sp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807F2245-FCEF-B706-C78C-AE0C8748D9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5118348"/>
              </p:ext>
            </p:extLst>
          </p:nvPr>
        </p:nvGraphicFramePr>
        <p:xfrm>
          <a:off x="203200" y="957979"/>
          <a:ext cx="9262533" cy="5240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3739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905FB-CCF5-33B1-AF8E-E9B389FA6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EEC99B7-8FC1-ACDD-CB9D-466DE2D1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11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E1727-0ADC-AB8C-5CC3-34775A684842}"/>
              </a:ext>
            </a:extLst>
          </p:cNvPr>
          <p:cNvSpPr/>
          <p:nvPr/>
        </p:nvSpPr>
        <p:spPr>
          <a:xfrm>
            <a:off x="0" y="3"/>
            <a:ext cx="12192000" cy="1102508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pic>
        <p:nvPicPr>
          <p:cNvPr id="8" name="Espace réservé du contenu 7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08E9F7EB-A46A-78D1-A994-5D81F6BF1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81" y="130354"/>
            <a:ext cx="9568394" cy="6727643"/>
          </a:xfrm>
        </p:spPr>
      </p:pic>
    </p:spTree>
    <p:extLst>
      <p:ext uri="{BB962C8B-B14F-4D97-AF65-F5344CB8AC3E}">
        <p14:creationId xmlns:p14="http://schemas.microsoft.com/office/powerpoint/2010/main" val="91915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11153-7308-6410-4A61-F2D35A5E3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49DDB85-10D3-0CD3-C5A5-78E54AEEF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58" y="1006436"/>
            <a:ext cx="11111907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 « Recruter des représentants des usagers » 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L’essentiel des missions du RU 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Flyer sur la Représentation des Usagers 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Dépliant « Agissez pour la santé de tous, Représentez les usagers »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Article de promotion de la représentation des usagers</a:t>
            </a:r>
            <a:endParaRPr lang="fr-FR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Les principaux mandats de Représentants des Usagers 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Vidéo « Connaissez-vous les représentants des usagers ? »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Les idées reçues sur la représentation des usagers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Réunions d’informations sur la Représentation des Usagers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</a:rPr>
              <a:t> Les fiches pratiques Santé Infos Droit : </a:t>
            </a:r>
            <a:r>
              <a:rPr lang="fr-FR" sz="2000" i="1" dirty="0"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https://www.france-assos-sante.org/publicationsdocumentation/fiches-pratiques/</a:t>
            </a: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F74C8B-CBEA-28BA-0404-A2044037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2FF6E-5044-4C4A-8301-E54DF1B5CF4A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B17D830-41D3-739F-75C3-FB990CE65DEB}"/>
              </a:ext>
            </a:extLst>
          </p:cNvPr>
          <p:cNvSpPr txBox="1"/>
          <p:nvPr/>
        </p:nvSpPr>
        <p:spPr>
          <a:xfrm>
            <a:off x="1939895" y="256374"/>
            <a:ext cx="7221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Nouveautés du renouvellement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D11048-5D9E-48CF-668C-2592B03CEDB2}"/>
              </a:ext>
            </a:extLst>
          </p:cNvPr>
          <p:cNvSpPr/>
          <p:nvPr/>
        </p:nvSpPr>
        <p:spPr>
          <a:xfrm>
            <a:off x="0" y="0"/>
            <a:ext cx="12192000" cy="705395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77B3490-F39B-F83B-7AA7-D30643C2723B}"/>
              </a:ext>
            </a:extLst>
          </p:cNvPr>
          <p:cNvSpPr txBox="1"/>
          <p:nvPr/>
        </p:nvSpPr>
        <p:spPr>
          <a:xfrm>
            <a:off x="1" y="9108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Vos ressources</a:t>
            </a:r>
          </a:p>
        </p:txBody>
      </p:sp>
    </p:spTree>
    <p:extLst>
      <p:ext uri="{BB962C8B-B14F-4D97-AF65-F5344CB8AC3E}">
        <p14:creationId xmlns:p14="http://schemas.microsoft.com/office/powerpoint/2010/main" val="354046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100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highlight>
                  <a:srgbClr val="FFFF00"/>
                </a:highlight>
                <a:latin typeface="Rockwell" panose="02060603020205020403" pitchFamily="18" charset="0"/>
              </a:rPr>
              <a:t>Nom de l’association</a:t>
            </a:r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, agréée pour représenter les usagers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414603" y="1612036"/>
            <a:ext cx="7777397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95"/>
              </a:spcBef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Notre association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a pour objet </a:t>
            </a:r>
            <a:r>
              <a:rPr lang="fr-FR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compléter en fonction de l’objet de l’association.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est agréée pour la représentation des usagers, au niveau national, par le ministère de la Santé. </a:t>
            </a:r>
            <a:r>
              <a:rPr lang="fr-FR" sz="1600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(Modifier si agréement uniquement au niveau régional)</a:t>
            </a:r>
            <a:endParaRPr lang="fr-FR" sz="1500" i="1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Nos représentants des usagers</a:t>
            </a:r>
          </a:p>
          <a:p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500" dirty="0">
                <a:latin typeface="Arial" panose="020B0604020202020204" pitchFamily="34" charset="0"/>
                <a:cs typeface="Arial" panose="020B0604020202020204" pitchFamily="34" charset="0"/>
              </a:rPr>
              <a:t>Sont des adhérents qui défendent bénévolement les droits et les intérêts de tous les usagers de la santé.  Ils expriment les besoins individuels et collectifs pour contribuer à l’amélioration du système de santé. Ils interviennent pour cela dans les hôpitaux ou les cliniques, ainsi que dans les instances de santé publique à l’échelon local, départemental, régional et national.</a:t>
            </a: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A5B724-11CD-BA84-D24A-C5E502E9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3173"/>
            <a:ext cx="4342688" cy="35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5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2502" y="1252412"/>
            <a:ext cx="10515600" cy="481818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Sur le plan collectif: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établissement de santé: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ils proposent des actions pour améliorer l’organisation et la qualité de l’accueil et des soins. Ils peuvent participer à la mise en œuvre d’un questionnaire de satisfaction auprès des usagers, organiser des permanences d’écoute.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les instances nationales, régionales ou territoriales de santé: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participent à l’élaboration et au suivi des politiques publiques de santé, en faisant entendre la voix et les préoccupations des usagers.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3EA5B1"/>
              </a:buClr>
              <a:buFontTx/>
              <a:buChar char="-"/>
              <a:tabLst>
                <a:tab pos="376536" algn="l"/>
                <a:tab pos="377172" algn="l"/>
              </a:tabLst>
            </a:pPr>
            <a:endParaRPr lang="fr-F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En réponse à des sollicitations individuelles des usagers, en établissement de santé: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facilitent l’accès à l’information;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répondent aux questions sur les droits en santé;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écoutent les usagers qui ont une plainte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Ils peuvent, si le patient le souhaite, l’accompagner lors de ses rencontres avec les médiateurs de l’établissement</a:t>
            </a:r>
          </a:p>
          <a:p>
            <a:pPr marL="0" lvl="1" indent="0">
              <a:lnSpc>
                <a:spcPct val="100000"/>
              </a:lnSpc>
              <a:spcBef>
                <a:spcPts val="600"/>
              </a:spcBef>
              <a:buClr>
                <a:srgbClr val="CC533C"/>
              </a:buClr>
              <a:buNone/>
              <a:tabLst>
                <a:tab pos="376536" algn="l"/>
                <a:tab pos="377172" algn="l"/>
              </a:tabLst>
            </a:pPr>
            <a:endParaRPr lang="fr-FR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Que font les représentants des usagers ?</a:t>
            </a:r>
          </a:p>
        </p:txBody>
      </p:sp>
    </p:spTree>
    <p:extLst>
      <p:ext uri="{BB962C8B-B14F-4D97-AF65-F5344CB8AC3E}">
        <p14:creationId xmlns:p14="http://schemas.microsoft.com/office/powerpoint/2010/main" val="79409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EDF4-BC16-7A2A-340A-480060FC1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5071B-11C8-9749-332C-3E02E6B64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FA0BAF-0A5A-653C-A699-F254CA2F6747}"/>
              </a:ext>
            </a:extLst>
          </p:cNvPr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029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1895635-2ABC-EB0C-20C6-11B85B9D9FDF}"/>
              </a:ext>
            </a:extLst>
          </p:cNvPr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Etre RU, ça apporte quoi ?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C7A8439-628B-C095-0EFF-FEEF9432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519237"/>
            <a:ext cx="4800600" cy="38195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33DB05-A82E-50C3-6FD5-BAA8229C99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519237"/>
            <a:ext cx="4010918" cy="38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84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space réservé du numéro de diapositive 3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5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CC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1003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France Assos Santé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-9144" y="947414"/>
            <a:ext cx="1220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20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Notre association adhère à France Assos Santé, dont voici les principales missions: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9C4AEE1-1C07-ECFF-A58F-0E50939BB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460" y="1441239"/>
            <a:ext cx="9193889" cy="420635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B877931-D59F-4011-2070-A844CFC34FDD}"/>
              </a:ext>
            </a:extLst>
          </p:cNvPr>
          <p:cNvSpPr txBox="1"/>
          <p:nvPr/>
        </p:nvSpPr>
        <p:spPr>
          <a:xfrm>
            <a:off x="156748" y="5741309"/>
            <a:ext cx="1020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 Assos Santé est présente au national et sur tout le territoire avec ses délégations régionales</a:t>
            </a:r>
          </a:p>
        </p:txBody>
      </p:sp>
    </p:spTree>
    <p:extLst>
      <p:ext uri="{BB962C8B-B14F-4D97-AF65-F5344CB8AC3E}">
        <p14:creationId xmlns:p14="http://schemas.microsoft.com/office/powerpoint/2010/main" val="239495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0">
            <a:extLst>
              <a:ext uri="{FF2B5EF4-FFF2-40B4-BE49-F238E27FC236}">
                <a16:creationId xmlns:a16="http://schemas.microsoft.com/office/drawing/2014/main" id="{8E520512-3181-67D2-5DF8-49E2B9317FCD}"/>
              </a:ext>
            </a:extLst>
          </p:cNvPr>
          <p:cNvSpPr/>
          <p:nvPr/>
        </p:nvSpPr>
        <p:spPr>
          <a:xfrm>
            <a:off x="480293" y="3406799"/>
            <a:ext cx="3072376" cy="469839"/>
          </a:xfrm>
          <a:prstGeom prst="roundRect">
            <a:avLst/>
          </a:prstGeom>
          <a:solidFill>
            <a:srgbClr val="3EA5B1"/>
          </a:solidFill>
          <a:ln>
            <a:solidFill>
              <a:srgbClr val="3EA5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CC54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948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Santé Info Droits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A4ACAF-0B1B-DED8-A295-A3ED11328726}"/>
              </a:ext>
            </a:extLst>
          </p:cNvPr>
          <p:cNvSpPr txBox="1"/>
          <p:nvPr/>
        </p:nvSpPr>
        <p:spPr>
          <a:xfrm>
            <a:off x="480293" y="4956479"/>
            <a:ext cx="5768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1400" b="1" i="0" strike="noStrike" dirty="0">
                <a:solidFill>
                  <a:srgbClr val="3029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  <a:endParaRPr lang="fr-FR" sz="1400" b="1" i="0" strike="noStrike" dirty="0">
              <a:solidFill>
                <a:srgbClr val="302980"/>
              </a:solidFill>
              <a:effectLst/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l"/>
            <a:r>
              <a:rPr lang="fr-FR" sz="1400" b="1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A.1 Droits des malades dans leurs recours au système de santé</a:t>
            </a:r>
            <a:endParaRPr lang="fr-FR" sz="1400" b="1" i="0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b="1" i="0" u="sng" strike="noStrike" dirty="0">
                <a:solidFill>
                  <a:srgbClr val="425E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A.6 La personne de confiance</a:t>
            </a:r>
            <a:endParaRPr lang="fr-FR" sz="1400" b="1" i="0" dirty="0">
              <a:solidFill>
                <a:srgbClr val="5353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fr-FR" sz="1400" b="1" i="0" u="sng" strike="noStrike" dirty="0">
                <a:solidFill>
                  <a:srgbClr val="425E5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A.11 La prise en charge de la douleur et de la souffrance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4C9841A-A97D-F3FB-B9AB-0A0B64FB9A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231" y="2406122"/>
            <a:ext cx="1264312" cy="12690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1D661E-8FF1-7B90-740F-E897B84CE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545" y="4053265"/>
            <a:ext cx="3321655" cy="2125008"/>
          </a:xfrm>
          <a:prstGeom prst="rect">
            <a:avLst/>
          </a:prstGeom>
        </p:spPr>
      </p:pic>
      <p:sp>
        <p:nvSpPr>
          <p:cNvPr id="2" name="ZoneTexte 8">
            <a:extLst>
              <a:ext uri="{FF2B5EF4-FFF2-40B4-BE49-F238E27FC236}">
                <a16:creationId xmlns:a16="http://schemas.microsoft.com/office/drawing/2014/main" id="{90ECAD85-D8E7-D34C-99D0-299355442B78}"/>
              </a:ext>
            </a:extLst>
          </p:cNvPr>
          <p:cNvSpPr txBox="1"/>
          <p:nvPr/>
        </p:nvSpPr>
        <p:spPr>
          <a:xfrm>
            <a:off x="7272727" y="1781513"/>
            <a:ext cx="4438980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Un service pour tous</a:t>
            </a:r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D9AE2F57-A62A-3FFB-DFBD-555EA9C7D0AE}"/>
              </a:ext>
            </a:extLst>
          </p:cNvPr>
          <p:cNvSpPr txBox="1"/>
          <p:nvPr/>
        </p:nvSpPr>
        <p:spPr>
          <a:xfrm>
            <a:off x="7272727" y="2406122"/>
            <a:ext cx="4653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personnes malades et leurs proches</a:t>
            </a: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intervenants sociaux et associatifs</a:t>
            </a: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représentants des usagers</a:t>
            </a:r>
          </a:p>
        </p:txBody>
      </p:sp>
      <p:sp>
        <p:nvSpPr>
          <p:cNvPr id="12" name="ZoneTexte 8">
            <a:extLst>
              <a:ext uri="{FF2B5EF4-FFF2-40B4-BE49-F238E27FC236}">
                <a16:creationId xmlns:a16="http://schemas.microsoft.com/office/drawing/2014/main" id="{038C7405-154E-C8BA-1D41-CDB2A6DDCD20}"/>
              </a:ext>
            </a:extLst>
          </p:cNvPr>
          <p:cNvSpPr txBox="1"/>
          <p:nvPr/>
        </p:nvSpPr>
        <p:spPr>
          <a:xfrm>
            <a:off x="480293" y="1781513"/>
            <a:ext cx="4587357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Gotham" pitchFamily="2" charset="0"/>
                <a:cs typeface="Gotham" pitchFamily="2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La ligne d’écoute</a:t>
            </a:r>
          </a:p>
        </p:txBody>
      </p:sp>
      <p:sp>
        <p:nvSpPr>
          <p:cNvPr id="13" name="ZoneTexte 10">
            <a:extLst>
              <a:ext uri="{FF2B5EF4-FFF2-40B4-BE49-F238E27FC236}">
                <a16:creationId xmlns:a16="http://schemas.microsoft.com/office/drawing/2014/main" id="{455378FB-5118-C271-5440-0B8582E05676}"/>
              </a:ext>
            </a:extLst>
          </p:cNvPr>
          <p:cNvSpPr txBox="1"/>
          <p:nvPr/>
        </p:nvSpPr>
        <p:spPr>
          <a:xfrm>
            <a:off x="425749" y="2274190"/>
            <a:ext cx="4394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juristes et des avocats</a:t>
            </a:r>
          </a:p>
          <a:p>
            <a:endParaRPr lang="fr-FR" sz="1600" b="1" dirty="0">
              <a:solidFill>
                <a:srgbClr val="302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lundi au vendredi de 14h à 18h et le mardi et le jeudi jusqu'à 20h</a:t>
            </a:r>
          </a:p>
          <a:p>
            <a:endParaRPr lang="fr-FR" sz="1600" b="1" dirty="0">
              <a:solidFill>
                <a:srgbClr val="3029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Numéro à contacter : 01.53.62.40.30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302980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ZoneTexte 8">
            <a:extLst>
              <a:ext uri="{FF2B5EF4-FFF2-40B4-BE49-F238E27FC236}">
                <a16:creationId xmlns:a16="http://schemas.microsoft.com/office/drawing/2014/main" id="{D4686248-3F85-2403-1364-27B6014A83CF}"/>
              </a:ext>
            </a:extLst>
          </p:cNvPr>
          <p:cNvSpPr txBox="1"/>
          <p:nvPr/>
        </p:nvSpPr>
        <p:spPr>
          <a:xfrm>
            <a:off x="480292" y="4449547"/>
            <a:ext cx="4587357" cy="369332"/>
          </a:xfrm>
          <a:prstGeom prst="rect">
            <a:avLst/>
          </a:prstGeom>
          <a:solidFill>
            <a:srgbClr val="302980"/>
          </a:solidFill>
          <a:ln>
            <a:solidFill>
              <a:srgbClr val="30298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Les fiches pratiques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52F5621-2E7C-0750-71A3-2EC8647D961D}"/>
              </a:ext>
            </a:extLst>
          </p:cNvPr>
          <p:cNvSpPr txBox="1"/>
          <p:nvPr/>
        </p:nvSpPr>
        <p:spPr>
          <a:xfrm>
            <a:off x="-9144" y="947414"/>
            <a:ext cx="12201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rgbClr val="3EA5B1"/>
              </a:buClr>
              <a:tabLst>
                <a:tab pos="376536" algn="l"/>
                <a:tab pos="377172" algn="l"/>
              </a:tabLst>
            </a:pPr>
            <a:r>
              <a:rPr lang="fr-FR" sz="20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Pour toutes questions sociales ou juridiques liées à la santé</a:t>
            </a:r>
          </a:p>
        </p:txBody>
      </p:sp>
    </p:spTree>
    <p:extLst>
      <p:ext uri="{BB962C8B-B14F-4D97-AF65-F5344CB8AC3E}">
        <p14:creationId xmlns:p14="http://schemas.microsoft.com/office/powerpoint/2010/main" val="811216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1E51D-018A-C1A1-3BFF-50349F606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48B7A5-8E44-2685-7523-9ED5BA5B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7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FDB29-D40D-A741-BFE2-7CBBAEDF8F78}"/>
              </a:ext>
            </a:extLst>
          </p:cNvPr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1CC477-6D8D-97A4-DE50-CB70F004623A}"/>
              </a:ext>
            </a:extLst>
          </p:cNvPr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Devenir représentant des usagers : par où commencer ?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F40471F-A7DF-744B-06B0-953695992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264" y="3733389"/>
            <a:ext cx="2205857" cy="1462733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BAAE325-987E-46B6-AF4A-1833BAC99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502" y="1102511"/>
            <a:ext cx="10515600" cy="307164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Se renseigner: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S’inscrire sur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l’extranet de France Assos Santé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pour accéder aux ressources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Consulter la brochure 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 principaux mandats de représentation des usagers dans le système de santé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S’inscrire à la formation 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Devenir RU, pourquoi pas moi ?</a:t>
            </a: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sur votre territoire</a:t>
            </a: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Contacter: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La personne de notre association référente pour les représentants des usagers: </a:t>
            </a:r>
            <a:r>
              <a:rPr lang="fr-FR" sz="16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Prénom / NOM / Coordonnées à compléter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</a:pPr>
            <a:r>
              <a:rPr lang="fr-FR" sz="1600" b="1" dirty="0">
                <a:solidFill>
                  <a:srgbClr val="3EA5B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La délégation France Assos Santé Auvergne Rhône-Alpes</a:t>
            </a: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C51C577-25F4-9DA5-7D04-7A7636F79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947583"/>
              </p:ext>
            </p:extLst>
          </p:nvPr>
        </p:nvGraphicFramePr>
        <p:xfrm>
          <a:off x="430745" y="4511426"/>
          <a:ext cx="8534400" cy="164592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86022084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487106983"/>
                    </a:ext>
                  </a:extLst>
                </a:gridCol>
                <a:gridCol w="2252133">
                  <a:extLst>
                    <a:ext uri="{9D8B030D-6E8A-4147-A177-3AD203B41FA5}">
                      <a16:colId xmlns:a16="http://schemas.microsoft.com/office/drawing/2014/main" val="1823566613"/>
                    </a:ext>
                  </a:extLst>
                </a:gridCol>
                <a:gridCol w="2015067">
                  <a:extLst>
                    <a:ext uri="{9D8B030D-6E8A-4147-A177-3AD203B41FA5}">
                      <a16:colId xmlns:a16="http://schemas.microsoft.com/office/drawing/2014/main" val="4080034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Ain, Rhône (hors métropole) &amp; Loire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Isère, Savoie &amp; Haute-Savoie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Allier, Cantal, Haute-Loire &amp; Puy-de-Dôme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Ardèche, Drôme et Métropole de Lyon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079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Laura Dupuy</a:t>
                      </a:r>
                    </a:p>
                    <a:p>
                      <a:pPr algn="ctr"/>
                      <a:r>
                        <a:rPr lang="fr-FR" sz="1400" dirty="0">
                          <a:hlinkClick r:id="rId7"/>
                        </a:rPr>
                        <a:t>ldupuy@france-assos-sante.org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06 73 73 58 23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Sophie </a:t>
                      </a:r>
                      <a:r>
                        <a:rPr lang="fr-FR" b="1" dirty="0" err="1"/>
                        <a:t>Suel</a:t>
                      </a:r>
                      <a:endParaRPr lang="fr-FR" b="1" dirty="0"/>
                    </a:p>
                    <a:p>
                      <a:pPr algn="ctr"/>
                      <a:r>
                        <a:rPr lang="fr-FR" sz="1400" dirty="0">
                          <a:hlinkClick r:id="rId8"/>
                        </a:rPr>
                        <a:t>ssuel@france-assos-sante.org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06 73 73 66 77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Clara Rousseau</a:t>
                      </a:r>
                    </a:p>
                    <a:p>
                      <a:pPr algn="ctr"/>
                      <a:r>
                        <a:rPr lang="fr-FR" sz="1400" dirty="0">
                          <a:hlinkClick r:id="rId9"/>
                        </a:rPr>
                        <a:t>crousseau@france-assos-sante.org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</a:rPr>
                        <a:t>06 08 23 21 58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Sophie </a:t>
                      </a:r>
                      <a:r>
                        <a:rPr lang="fr-FR" b="1" dirty="0" err="1"/>
                        <a:t>Gallavardin</a:t>
                      </a:r>
                      <a:endParaRPr lang="fr-FR" b="1" dirty="0"/>
                    </a:p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hlinkClick r:id="rId10"/>
                        </a:rPr>
                        <a:t>sgallavardin@france-assos-sante.org</a:t>
                      </a:r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06 73 73 64 61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05051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8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AA51F-5B5B-FE25-6239-223065BC7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BB5CF2-B68B-8F70-8168-2C98E397A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8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310D9-5184-B12A-2E7F-B0D6300DCB27}"/>
              </a:ext>
            </a:extLst>
          </p:cNvPr>
          <p:cNvSpPr/>
          <p:nvPr/>
        </p:nvSpPr>
        <p:spPr>
          <a:xfrm>
            <a:off x="0" y="3"/>
            <a:ext cx="12192000" cy="705395"/>
          </a:xfrm>
          <a:prstGeom prst="rect">
            <a:avLst/>
          </a:prstGeom>
          <a:solidFill>
            <a:srgbClr val="3EA5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dirty="0">
              <a:solidFill>
                <a:schemeClr val="bg1"/>
              </a:solidFill>
              <a:latin typeface="Gotham Black" pitchFamily="50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45CC4C-8E9D-0C87-E989-33058476965A}"/>
              </a:ext>
            </a:extLst>
          </p:cNvPr>
          <p:cNvSpPr txBox="1"/>
          <p:nvPr/>
        </p:nvSpPr>
        <p:spPr>
          <a:xfrm>
            <a:off x="0" y="1303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Rockwell" panose="02060603020205020403" pitchFamily="18" charset="0"/>
              </a:rPr>
              <a:t>Commission des Usagers en Auvergne Rhône-Alpes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ACDBA82-AAD1-9873-FDDB-BFFEF51C4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1883"/>
            <a:ext cx="10515600" cy="36512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None/>
            </a:pPr>
            <a:r>
              <a:rPr 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CDU: Commission des usagers en établissements de santé </a:t>
            </a: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endParaRPr lang="fr-FR" sz="1600" b="1" dirty="0">
              <a:solidFill>
                <a:srgbClr val="3EA5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792C3218-BB3F-BB68-495A-DE172A3E0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063458"/>
              </p:ext>
            </p:extLst>
          </p:nvPr>
        </p:nvGraphicFramePr>
        <p:xfrm>
          <a:off x="333286" y="1500111"/>
          <a:ext cx="7656768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594">
                  <a:extLst>
                    <a:ext uri="{9D8B030D-6E8A-4147-A177-3AD203B41FA5}">
                      <a16:colId xmlns:a16="http://schemas.microsoft.com/office/drawing/2014/main" val="3365534920"/>
                    </a:ext>
                  </a:extLst>
                </a:gridCol>
                <a:gridCol w="1230595">
                  <a:extLst>
                    <a:ext uri="{9D8B030D-6E8A-4147-A177-3AD203B41FA5}">
                      <a16:colId xmlns:a16="http://schemas.microsoft.com/office/drawing/2014/main" val="814871625"/>
                    </a:ext>
                  </a:extLst>
                </a:gridCol>
                <a:gridCol w="1296731">
                  <a:extLst>
                    <a:ext uri="{9D8B030D-6E8A-4147-A177-3AD203B41FA5}">
                      <a16:colId xmlns:a16="http://schemas.microsoft.com/office/drawing/2014/main" val="3127747119"/>
                    </a:ext>
                  </a:extLst>
                </a:gridCol>
                <a:gridCol w="1299616">
                  <a:extLst>
                    <a:ext uri="{9D8B030D-6E8A-4147-A177-3AD203B41FA5}">
                      <a16:colId xmlns:a16="http://schemas.microsoft.com/office/drawing/2014/main" val="417961334"/>
                    </a:ext>
                  </a:extLst>
                </a:gridCol>
                <a:gridCol w="1299616">
                  <a:extLst>
                    <a:ext uri="{9D8B030D-6E8A-4147-A177-3AD203B41FA5}">
                      <a16:colId xmlns:a16="http://schemas.microsoft.com/office/drawing/2014/main" val="3376398539"/>
                    </a:ext>
                  </a:extLst>
                </a:gridCol>
                <a:gridCol w="1299616">
                  <a:extLst>
                    <a:ext uri="{9D8B030D-6E8A-4147-A177-3AD203B41FA5}">
                      <a16:colId xmlns:a16="http://schemas.microsoft.com/office/drawing/2014/main" val="3404328242"/>
                    </a:ext>
                  </a:extLst>
                </a:gridCol>
              </a:tblGrid>
              <a:tr h="241546">
                <a:tc>
                  <a:txBody>
                    <a:bodyPr/>
                    <a:lstStyle/>
                    <a:p>
                      <a:pPr algn="ctr"/>
                      <a:r>
                        <a:rPr lang="fr-FR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Département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Nombre de mandat de 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Département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0" dirty="0"/>
                        <a:t>Nombre de mandat de RU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Département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/>
                        <a:t>Nombre de mandat de RU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1979141"/>
                  </a:ext>
                </a:extLst>
              </a:tr>
              <a:tr h="272461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Drôme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Puy de Dôme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89634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Allier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Isère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Rhône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4208038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Ardèche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Savoie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516830"/>
                  </a:ext>
                </a:extLst>
              </a:tr>
              <a:tr h="276245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Cantal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Haute-Loire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Haute Savoie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4265146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E4ADF71-BEBA-2977-C60D-BCC8EE271C0E}"/>
              </a:ext>
            </a:extLst>
          </p:cNvPr>
          <p:cNvSpPr txBox="1"/>
          <p:nvPr/>
        </p:nvSpPr>
        <p:spPr>
          <a:xfrm>
            <a:off x="8308095" y="1749720"/>
            <a:ext cx="2876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1200  mandats </a:t>
            </a:r>
            <a:r>
              <a:rPr lang="fr-FR" b="1" dirty="0">
                <a:solidFill>
                  <a:srgbClr val="302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RU à renouveler en Auvergne Rhône-Alpes dans </a:t>
            </a:r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CDU</a:t>
            </a:r>
          </a:p>
        </p:txBody>
      </p:sp>
      <p:pic>
        <p:nvPicPr>
          <p:cNvPr id="10" name="Graphique 9" descr="Informations avec un remplissage uni">
            <a:extLst>
              <a:ext uri="{FF2B5EF4-FFF2-40B4-BE49-F238E27FC236}">
                <a16:creationId xmlns:a16="http://schemas.microsoft.com/office/drawing/2014/main" id="{CCC08A1F-FAE4-3227-34C4-18EAE81D4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492" y="3878778"/>
            <a:ext cx="914400" cy="9144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CADF76D-5E86-F0FD-5610-E6C66C6F2B90}"/>
              </a:ext>
            </a:extLst>
          </p:cNvPr>
          <p:cNvSpPr txBox="1"/>
          <p:nvPr/>
        </p:nvSpPr>
        <p:spPr>
          <a:xfrm>
            <a:off x="1016000" y="3544303"/>
            <a:ext cx="108028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Instance </a:t>
            </a:r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dans chaque établissement de santé, règlementée par le code de la santé publique</a:t>
            </a:r>
            <a:endParaRPr lang="fr-FR" b="1" dirty="0">
              <a:solidFill>
                <a:srgbClr val="3DA4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minimale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: 2 RU (et leurs suppléants); 1 représentant légal de l’établissement (direction); 2 médiateurs (1 medical et 1 non medical; et leur suppléant)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 ses avis et propositions, </a:t>
            </a:r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CDU a pour missions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: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Contribuer à l amélioration de la politique d’accueil et de prise en charges des malades et  de leurs proches,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Procéder à l appréciation des pratiques de l'établissement, notamment via analyse les plaintes et réclamations des usagers, 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Recenser les difficultés et les mesures adoptées,</a:t>
            </a:r>
          </a:p>
          <a:p>
            <a:pPr marL="742950" lvl="1" indent="-285750">
              <a:buFontTx/>
              <a:buChar char="-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Formuler des recommandations.</a:t>
            </a:r>
          </a:p>
        </p:txBody>
      </p:sp>
    </p:spTree>
    <p:extLst>
      <p:ext uri="{BB962C8B-B14F-4D97-AF65-F5344CB8AC3E}">
        <p14:creationId xmlns:p14="http://schemas.microsoft.com/office/powerpoint/2010/main" val="2069842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F4BF4-A172-55AE-4742-3FE47BB07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74E2E9-74F0-65A4-C281-A9AA6A4E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C4C2FF6E-5044-4C4A-8301-E54DF1B5CF4A}" type="slidenum">
              <a:rPr lang="fr-FR" smtClean="0"/>
              <a:t>9</a:t>
            </a:fld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23596E79-BD66-45E2-1CC9-1EC6BEC225C6}"/>
              </a:ext>
            </a:extLst>
          </p:cNvPr>
          <p:cNvGrpSpPr/>
          <p:nvPr/>
        </p:nvGrpSpPr>
        <p:grpSpPr>
          <a:xfrm>
            <a:off x="0" y="0"/>
            <a:ext cx="12600193" cy="705395"/>
            <a:chOff x="-210796" y="1357221"/>
            <a:chExt cx="12600193" cy="70539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9A6DF3-E7D0-E644-9872-460A590E1389}"/>
                </a:ext>
              </a:extLst>
            </p:cNvPr>
            <p:cNvSpPr/>
            <p:nvPr/>
          </p:nvSpPr>
          <p:spPr>
            <a:xfrm>
              <a:off x="-210796" y="1357221"/>
              <a:ext cx="12192000" cy="705395"/>
            </a:xfrm>
            <a:prstGeom prst="rect">
              <a:avLst/>
            </a:prstGeom>
            <a:solidFill>
              <a:srgbClr val="3EA5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800" b="1" dirty="0">
                <a:solidFill>
                  <a:schemeClr val="bg1"/>
                </a:solidFill>
                <a:latin typeface="Gotham Black" pitchFamily="50" charset="0"/>
              </a:endParaRP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6F504C1-B9E8-DB31-B28F-67967E9ACF0E}"/>
                </a:ext>
              </a:extLst>
            </p:cNvPr>
            <p:cNvSpPr txBox="1"/>
            <p:nvPr/>
          </p:nvSpPr>
          <p:spPr>
            <a:xfrm>
              <a:off x="197397" y="1448308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bg1"/>
                  </a:solidFill>
                  <a:latin typeface="Rockwell" panose="02060603020205020403" pitchFamily="18" charset="0"/>
                </a:rPr>
                <a:t>Représentant des usagers en Commission des Usagers </a:t>
              </a:r>
            </a:p>
          </p:txBody>
        </p:sp>
      </p:grp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A1B123C8-F291-060B-B37F-3D0D0A16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61" y="888824"/>
            <a:ext cx="11375614" cy="18989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None/>
            </a:pPr>
            <a:r>
              <a:rPr lang="fr-FR" sz="1800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Mandat de RU en CDU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4 mandats par CDU: 2 titulaires et 2 suppléants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Durée de 3 ans, renouvelable sans limitation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Disponibilité nécessaire d’environ 10 à 20 jours par an (1 reunion obligatoire/trimestre)</a:t>
            </a: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Nomination de RU actée par un arrêté signé du directeur de l’Agence Régionale de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4C3746C-2ED5-E34F-A639-E333639DDF60}"/>
              </a:ext>
            </a:extLst>
          </p:cNvPr>
          <p:cNvSpPr txBox="1"/>
          <p:nvPr/>
        </p:nvSpPr>
        <p:spPr>
          <a:xfrm>
            <a:off x="198161" y="2915002"/>
            <a:ext cx="9725537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3DA4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Missions du RU en CDU </a:t>
            </a:r>
            <a:endParaRPr lang="fr-FR" b="1" dirty="0">
              <a:solidFill>
                <a:srgbClr val="3DA4B0"/>
              </a:solidFill>
            </a:endParaRP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Se faire connaitre des usagers, des patients, des proches, et des professionnels</a:t>
            </a: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Accompagner les usagers dans leurs démarches (écoute, remontée de plaintes et réclamation,</a:t>
            </a:r>
          </a:p>
          <a:p>
            <a:pPr defTabSz="914354">
              <a:spcBef>
                <a:spcPts val="695"/>
              </a:spcBef>
              <a:buClr>
                <a:srgbClr val="3EA5B1"/>
              </a:buClr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information, orientation, soutien lors de médiation…)</a:t>
            </a: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Faire connaitre et défendre les droits des usagers au sein de l’établissement</a:t>
            </a: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Transmettre les besoins des usagers et proposer des pistes d’amélioration </a:t>
            </a: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Participer au projet d’établissement, via notamment le projet des usagers</a:t>
            </a:r>
          </a:p>
          <a:p>
            <a:pPr marL="228589" indent="-228589" defTabSz="914354">
              <a:spcBef>
                <a:spcPts val="695"/>
              </a:spcBef>
              <a:buClr>
                <a:srgbClr val="3EA5B1"/>
              </a:buClr>
              <a:buFont typeface="Wingdings" panose="05000000000000000000" pitchFamily="2" charset="2"/>
              <a:buChar char="§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Etre obligatoirement audité lors de la certification et participer aux démarches d’amélioration de la qualité de l'établissement</a:t>
            </a:r>
          </a:p>
        </p:txBody>
      </p:sp>
      <p:pic>
        <p:nvPicPr>
          <p:cNvPr id="2" name="Image 6" descr="Une image contenant Appareils électroniques, haut-parleur, mégaphone&#10;&#10;Description générée automatiquement">
            <a:extLst>
              <a:ext uri="{FF2B5EF4-FFF2-40B4-BE49-F238E27FC236}">
                <a16:creationId xmlns:a16="http://schemas.microsoft.com/office/drawing/2014/main" id="{BEBE2F1E-B6BF-898B-E02E-B9169A28D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681" y="776451"/>
            <a:ext cx="2213158" cy="311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D427B7D-6CDC-477B-0D1D-6B4D34AF9017}"/>
              </a:ext>
            </a:extLst>
          </p:cNvPr>
          <p:cNvSpPr txBox="1"/>
          <p:nvPr/>
        </p:nvSpPr>
        <p:spPr>
          <a:xfrm>
            <a:off x="8873067" y="3995450"/>
            <a:ext cx="33189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algn="ctr" defTabSz="914354">
              <a:spcBef>
                <a:spcPts val="695"/>
              </a:spcBef>
              <a:buClr>
                <a:srgbClr val="3EA5B1"/>
              </a:buClr>
            </a:pPr>
            <a:r>
              <a:rPr lang="fr-FR" sz="1800" b="1" dirty="0">
                <a:solidFill>
                  <a:srgbClr val="CC54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Représenter et porter la voix de TOUS les usagers !</a:t>
            </a:r>
          </a:p>
        </p:txBody>
      </p:sp>
    </p:spTree>
    <p:extLst>
      <p:ext uri="{BB962C8B-B14F-4D97-AF65-F5344CB8AC3E}">
        <p14:creationId xmlns:p14="http://schemas.microsoft.com/office/powerpoint/2010/main" val="2614988895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F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FAS" id="{3F6E12BB-7702-4C27-9574-431B969B85E1}" vid="{6900889B-4EDC-4841-A356-F17A3B452982}"/>
    </a:ext>
  </a:extLst>
</a:theme>
</file>

<file path=ppt/theme/theme4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3562</TotalTime>
  <Words>1103</Words>
  <Application>Microsoft Office PowerPoint</Application>
  <PresentationFormat>Grand écran</PresentationFormat>
  <Paragraphs>169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Gotham</vt:lpstr>
      <vt:lpstr>Gotham Black</vt:lpstr>
      <vt:lpstr>Rockwell</vt:lpstr>
      <vt:lpstr>Verdana</vt:lpstr>
      <vt:lpstr>Wingdings</vt:lpstr>
      <vt:lpstr>Conception personnalisée</vt:lpstr>
      <vt:lpstr>1_Conception personnalisée</vt:lpstr>
      <vt:lpstr>ThèmeFAS</vt:lpstr>
      <vt:lpstr>2_Conception personnalisée</vt:lpstr>
      <vt:lpstr>3_Conception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Mélanie VAISSIERE DUHOURCAU</dc:creator>
  <cp:lastModifiedBy>Clara ROUSSEAU</cp:lastModifiedBy>
  <cp:revision>312</cp:revision>
  <cp:lastPrinted>2021-06-22T07:55:31Z</cp:lastPrinted>
  <dcterms:created xsi:type="dcterms:W3CDTF">2021-06-02T08:55:24Z</dcterms:created>
  <dcterms:modified xsi:type="dcterms:W3CDTF">2025-05-05T10:58:27Z</dcterms:modified>
</cp:coreProperties>
</file>