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8"/>
  </p:notesMasterIdLst>
  <p:sldIdLst>
    <p:sldId id="304" r:id="rId2"/>
    <p:sldId id="305" r:id="rId3"/>
    <p:sldId id="306" r:id="rId4"/>
    <p:sldId id="263" r:id="rId5"/>
    <p:sldId id="366" r:id="rId6"/>
    <p:sldId id="373"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272" r:id="rId24"/>
    <p:sldId id="323" r:id="rId25"/>
    <p:sldId id="326" r:id="rId26"/>
    <p:sldId id="327" r:id="rId27"/>
    <p:sldId id="324" r:id="rId28"/>
    <p:sldId id="328" r:id="rId29"/>
    <p:sldId id="329" r:id="rId30"/>
    <p:sldId id="330" r:id="rId31"/>
    <p:sldId id="331" r:id="rId32"/>
    <p:sldId id="367" r:id="rId33"/>
    <p:sldId id="332" r:id="rId34"/>
    <p:sldId id="333" r:id="rId35"/>
    <p:sldId id="334" r:id="rId36"/>
    <p:sldId id="368" r:id="rId37"/>
    <p:sldId id="335" r:id="rId38"/>
    <p:sldId id="336" r:id="rId39"/>
    <p:sldId id="338" r:id="rId40"/>
    <p:sldId id="339" r:id="rId41"/>
    <p:sldId id="341" r:id="rId42"/>
    <p:sldId id="342" r:id="rId43"/>
    <p:sldId id="344" r:id="rId44"/>
    <p:sldId id="343" r:id="rId45"/>
    <p:sldId id="346" r:id="rId46"/>
    <p:sldId id="345" r:id="rId47"/>
    <p:sldId id="349" r:id="rId48"/>
    <p:sldId id="347" r:id="rId49"/>
    <p:sldId id="357" r:id="rId50"/>
    <p:sldId id="350" r:id="rId51"/>
    <p:sldId id="358" r:id="rId52"/>
    <p:sldId id="351" r:id="rId53"/>
    <p:sldId id="365" r:id="rId54"/>
    <p:sldId id="352" r:id="rId55"/>
    <p:sldId id="360" r:id="rId56"/>
    <p:sldId id="353" r:id="rId57"/>
    <p:sldId id="361" r:id="rId58"/>
    <p:sldId id="354" r:id="rId59"/>
    <p:sldId id="362" r:id="rId60"/>
    <p:sldId id="355" r:id="rId61"/>
    <p:sldId id="356" r:id="rId62"/>
    <p:sldId id="363" r:id="rId63"/>
    <p:sldId id="364" r:id="rId64"/>
    <p:sldId id="372" r:id="rId65"/>
    <p:sldId id="371" r:id="rId66"/>
    <p:sldId id="369" r:id="rId6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B7AD"/>
    <a:srgbClr val="FBF6BA"/>
    <a:srgbClr val="3B3B49"/>
    <a:srgbClr val="913B38"/>
    <a:srgbClr val="009DFA"/>
    <a:srgbClr val="687C8D"/>
    <a:srgbClr val="9AB5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5226" autoAdjust="0"/>
  </p:normalViewPr>
  <p:slideViewPr>
    <p:cSldViewPr snapToGrid="0" snapToObjects="1">
      <p:cViewPr varScale="1">
        <p:scale>
          <a:sx n="86" d="100"/>
          <a:sy n="86" d="100"/>
        </p:scale>
        <p:origin x="47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73B0C-0785-49AA-A4D5-28599F9664DF}" type="datetimeFigureOut">
              <a:rPr lang="fr-FR" smtClean="0"/>
              <a:t>11/06/2021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F813E1-336A-42B3-96B9-5471D880DBC1}" type="slidenum">
              <a:rPr lang="fr-FR" smtClean="0"/>
              <a:t>‹N°›</a:t>
            </a:fld>
            <a:endParaRPr lang="fr-FR"/>
          </a:p>
        </p:txBody>
      </p:sp>
    </p:spTree>
    <p:extLst>
      <p:ext uri="{BB962C8B-B14F-4D97-AF65-F5344CB8AC3E}">
        <p14:creationId xmlns:p14="http://schemas.microsoft.com/office/powerpoint/2010/main" val="3659143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Light" panose="020F0302020204030204" pitchFamily="34" charset="0"/>
                <a:ea typeface="Calibri" panose="020F0502020204030204" pitchFamily="34" charset="0"/>
                <a:cs typeface="Times New Roman" panose="02020603050405020304" pitchFamily="18" charset="0"/>
              </a:rPr>
              <a:t>Ensemble des droits relatifs à la santé visant à garantir l’accès à tous et de manière équitable, à un système de santé de qualité et au meilleur coût.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dirty="0"/>
              <a:t>Les principaux droits : </a:t>
            </a:r>
          </a:p>
          <a:p>
            <a:pPr marL="285750" indent="-285750">
              <a:lnSpc>
                <a:spcPct val="107000"/>
              </a:lnSpc>
              <a:spcAft>
                <a:spcPts val="0"/>
              </a:spcAft>
              <a:buFont typeface="Arial" panose="020B0604020202020204" pitchFamily="34" charset="0"/>
              <a:buChar char="•"/>
              <a:defRPr/>
            </a:pPr>
            <a:r>
              <a:rPr lang="fr-FR" dirty="0">
                <a:solidFill>
                  <a:srgbClr val="000000"/>
                </a:solidFill>
                <a:latin typeface="Arial"/>
                <a:ea typeface="+mn-ea"/>
              </a:rPr>
              <a:t>Droit à l’accès aux soins</a:t>
            </a:r>
          </a:p>
          <a:p>
            <a:pPr marL="285750" indent="-285750">
              <a:lnSpc>
                <a:spcPct val="107000"/>
              </a:lnSpc>
              <a:spcAft>
                <a:spcPts val="0"/>
              </a:spcAft>
              <a:buFont typeface="Arial" panose="020B0604020202020204" pitchFamily="34" charset="0"/>
              <a:buChar char="•"/>
              <a:defRPr/>
            </a:pPr>
            <a:r>
              <a:rPr lang="fr-FR" dirty="0">
                <a:solidFill>
                  <a:srgbClr val="000000"/>
                </a:solidFill>
                <a:latin typeface="Arial"/>
                <a:ea typeface="+mn-ea"/>
              </a:rPr>
              <a:t>Droit à l’accès de l’information</a:t>
            </a:r>
          </a:p>
          <a:p>
            <a:pPr marL="285750" indent="-285750">
              <a:lnSpc>
                <a:spcPct val="107000"/>
              </a:lnSpc>
              <a:spcAft>
                <a:spcPts val="0"/>
              </a:spcAft>
              <a:buFont typeface="Arial" panose="020B0604020202020204" pitchFamily="34" charset="0"/>
              <a:buChar char="•"/>
              <a:defRPr/>
            </a:pPr>
            <a:r>
              <a:rPr lang="fr-FR" dirty="0">
                <a:solidFill>
                  <a:srgbClr val="000000"/>
                </a:solidFill>
                <a:latin typeface="Arial"/>
                <a:ea typeface="+mn-ea"/>
              </a:rPr>
              <a:t>Droit au consentement éclairé</a:t>
            </a:r>
          </a:p>
          <a:p>
            <a:pPr marL="285750" indent="-285750">
              <a:lnSpc>
                <a:spcPct val="107000"/>
              </a:lnSpc>
              <a:spcAft>
                <a:spcPts val="0"/>
              </a:spcAft>
              <a:buFont typeface="Arial" panose="020B0604020202020204" pitchFamily="34" charset="0"/>
              <a:buChar char="•"/>
              <a:defRPr/>
            </a:pPr>
            <a:r>
              <a:rPr lang="fr-FR" dirty="0">
                <a:solidFill>
                  <a:srgbClr val="000000"/>
                </a:solidFill>
                <a:latin typeface="Arial"/>
                <a:ea typeface="+mn-ea"/>
              </a:rPr>
              <a:t>Droit à la confidentialité</a:t>
            </a:r>
          </a:p>
          <a:p>
            <a:pPr marL="285750" indent="-285750">
              <a:lnSpc>
                <a:spcPct val="107000"/>
              </a:lnSpc>
              <a:spcAft>
                <a:spcPts val="0"/>
              </a:spcAft>
              <a:buFont typeface="Arial" panose="020B0604020202020204" pitchFamily="34" charset="0"/>
              <a:buChar char="•"/>
              <a:defRPr/>
            </a:pPr>
            <a:r>
              <a:rPr lang="fr-FR" dirty="0">
                <a:solidFill>
                  <a:srgbClr val="000000"/>
                </a:solidFill>
                <a:latin typeface="Arial"/>
                <a:ea typeface="+mn-ea"/>
              </a:rPr>
              <a:t>Droit à la qualité et à la sécurité des soins</a:t>
            </a:r>
          </a:p>
          <a:p>
            <a:pPr marL="285750" indent="-285750">
              <a:lnSpc>
                <a:spcPct val="107000"/>
              </a:lnSpc>
              <a:spcAft>
                <a:spcPts val="0"/>
              </a:spcAft>
              <a:buFont typeface="Arial" panose="020B0604020202020204" pitchFamily="34" charset="0"/>
              <a:buChar char="•"/>
              <a:defRPr/>
            </a:pPr>
            <a:r>
              <a:rPr lang="fr-FR" dirty="0">
                <a:solidFill>
                  <a:srgbClr val="000000"/>
                </a:solidFill>
                <a:latin typeface="Arial"/>
                <a:ea typeface="+mn-ea"/>
              </a:rPr>
              <a:t>Droit de désigner une personne de confiance</a:t>
            </a:r>
          </a:p>
          <a:p>
            <a:pPr marL="285750" indent="-285750">
              <a:lnSpc>
                <a:spcPct val="107000"/>
              </a:lnSpc>
              <a:spcAft>
                <a:spcPts val="0"/>
              </a:spcAft>
              <a:buFont typeface="Arial" panose="020B0604020202020204" pitchFamily="34" charset="0"/>
              <a:buChar char="•"/>
              <a:defRPr/>
            </a:pPr>
            <a:r>
              <a:rPr lang="fr-FR" dirty="0">
                <a:solidFill>
                  <a:srgbClr val="000000"/>
                </a:solidFill>
                <a:latin typeface="Arial"/>
                <a:ea typeface="+mn-ea"/>
              </a:rPr>
              <a:t>Droit de lutter contre la douleur</a:t>
            </a:r>
          </a:p>
          <a:p>
            <a:pPr marL="285750" indent="-285750">
              <a:lnSpc>
                <a:spcPct val="107000"/>
              </a:lnSpc>
              <a:spcAft>
                <a:spcPts val="0"/>
              </a:spcAft>
              <a:buFont typeface="Arial" panose="020B0604020202020204" pitchFamily="34" charset="0"/>
              <a:buChar char="•"/>
              <a:defRPr/>
            </a:pPr>
            <a:r>
              <a:rPr lang="fr-FR" dirty="0">
                <a:solidFill>
                  <a:srgbClr val="000000"/>
                </a:solidFill>
                <a:latin typeface="Arial"/>
                <a:ea typeface="+mn-ea"/>
              </a:rPr>
              <a:t>Droit à l’indemnisation, au dédommagement</a:t>
            </a:r>
          </a:p>
          <a:p>
            <a:endParaRPr lang="fr-FR" dirty="0"/>
          </a:p>
        </p:txBody>
      </p:sp>
      <p:sp>
        <p:nvSpPr>
          <p:cNvPr id="4" name="Espace réservé du numéro de diapositive 3"/>
          <p:cNvSpPr>
            <a:spLocks noGrp="1"/>
          </p:cNvSpPr>
          <p:nvPr>
            <p:ph type="sldNum" sz="quarter" idx="5"/>
          </p:nvPr>
        </p:nvSpPr>
        <p:spPr/>
        <p:txBody>
          <a:bodyPr/>
          <a:lstStyle/>
          <a:p>
            <a:fld id="{E0F813E1-336A-42B3-96B9-5471D880DBC1}" type="slidenum">
              <a:rPr lang="fr-FR" smtClean="0"/>
              <a:t>5</a:t>
            </a:fld>
            <a:endParaRPr lang="fr-FR"/>
          </a:p>
        </p:txBody>
      </p:sp>
    </p:spTree>
    <p:extLst>
      <p:ext uri="{BB962C8B-B14F-4D97-AF65-F5344CB8AC3E}">
        <p14:creationId xmlns:p14="http://schemas.microsoft.com/office/powerpoint/2010/main" val="1927080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DMP est alimenté au fur et à mesure par l’Assurance Maladie. Il peut être ouvert par le patient à l’aide ou non du médecin traitant. Seul le médecin traitant a accès à l’ensemble des informations. Pour les autres médecins, c’est au patient de décider ce à quoi ils peuvent ou non avoir accès. </a:t>
            </a:r>
            <a:r>
              <a:rPr lang="fr-FR" b="0" i="0" dirty="0">
                <a:solidFill>
                  <a:srgbClr val="333333"/>
                </a:solidFill>
                <a:effectLst/>
                <a:latin typeface="Open Sans" panose="020B0606030504020204" pitchFamily="34" charset="0"/>
              </a:rPr>
              <a:t>Le DMP rassemble l’historique des soins du patient des 24 derniers mois, ses antécédents médicaux (maladies, allergies, etc.), les comptes-rendus d’hospitalisation, les résultats de ses examens (radio, analyses biologiques, etc.) ou les coordonnées des proches à prévenir en cas d’urgence.</a:t>
            </a:r>
            <a:endParaRPr lang="fr-FR" dirty="0"/>
          </a:p>
        </p:txBody>
      </p:sp>
      <p:sp>
        <p:nvSpPr>
          <p:cNvPr id="4" name="Espace réservé du numéro de diapositive 3"/>
          <p:cNvSpPr>
            <a:spLocks noGrp="1"/>
          </p:cNvSpPr>
          <p:nvPr>
            <p:ph type="sldNum" sz="quarter" idx="5"/>
          </p:nvPr>
        </p:nvSpPr>
        <p:spPr/>
        <p:txBody>
          <a:bodyPr/>
          <a:lstStyle/>
          <a:p>
            <a:fld id="{E0F813E1-336A-42B3-96B9-5471D880DBC1}" type="slidenum">
              <a:rPr lang="fr-FR" smtClean="0"/>
              <a:t>14</a:t>
            </a:fld>
            <a:endParaRPr lang="fr-FR"/>
          </a:p>
        </p:txBody>
      </p:sp>
    </p:spTree>
    <p:extLst>
      <p:ext uri="{BB962C8B-B14F-4D97-AF65-F5344CB8AC3E}">
        <p14:creationId xmlns:p14="http://schemas.microsoft.com/office/powerpoint/2010/main" val="1200823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lnSpc>
                <a:spcPct val="107000"/>
              </a:lnSpc>
              <a:spcAft>
                <a:spcPts val="0"/>
              </a:spcAft>
              <a:buFont typeface="Arial" panose="020B0604020202020204" pitchFamily="34" charset="0"/>
              <a:buChar char="•"/>
              <a:defRPr/>
            </a:pPr>
            <a:r>
              <a:rPr lang="fr-FR" dirty="0">
                <a:solidFill>
                  <a:srgbClr val="000000"/>
                </a:solidFill>
                <a:latin typeface="Arial"/>
                <a:ea typeface="+mn-ea"/>
              </a:rPr>
              <a:t>Droit à l’accès aux soins</a:t>
            </a:r>
          </a:p>
          <a:p>
            <a:pPr marL="285750" indent="-285750">
              <a:lnSpc>
                <a:spcPct val="107000"/>
              </a:lnSpc>
              <a:spcAft>
                <a:spcPts val="0"/>
              </a:spcAft>
              <a:buFont typeface="Arial" panose="020B0604020202020204" pitchFamily="34" charset="0"/>
              <a:buChar char="•"/>
              <a:defRPr/>
            </a:pPr>
            <a:r>
              <a:rPr lang="fr-FR" dirty="0">
                <a:solidFill>
                  <a:srgbClr val="000000"/>
                </a:solidFill>
                <a:latin typeface="Arial"/>
                <a:ea typeface="+mn-ea"/>
              </a:rPr>
              <a:t>Droit à l’accès de l’information</a:t>
            </a:r>
          </a:p>
          <a:p>
            <a:pPr marL="285750" indent="-285750">
              <a:lnSpc>
                <a:spcPct val="107000"/>
              </a:lnSpc>
              <a:spcAft>
                <a:spcPts val="0"/>
              </a:spcAft>
              <a:buFont typeface="Arial" panose="020B0604020202020204" pitchFamily="34" charset="0"/>
              <a:buChar char="•"/>
              <a:defRPr/>
            </a:pPr>
            <a:r>
              <a:rPr lang="fr-FR" dirty="0">
                <a:solidFill>
                  <a:srgbClr val="000000"/>
                </a:solidFill>
                <a:latin typeface="Arial"/>
                <a:ea typeface="+mn-ea"/>
              </a:rPr>
              <a:t>Droit au consentement éclairé</a:t>
            </a:r>
          </a:p>
          <a:p>
            <a:pPr marL="285750" indent="-285750">
              <a:lnSpc>
                <a:spcPct val="107000"/>
              </a:lnSpc>
              <a:spcAft>
                <a:spcPts val="0"/>
              </a:spcAft>
              <a:buFont typeface="Arial" panose="020B0604020202020204" pitchFamily="34" charset="0"/>
              <a:buChar char="•"/>
              <a:defRPr/>
            </a:pPr>
            <a:endParaRPr lang="fr-FR" dirty="0">
              <a:solidFill>
                <a:srgbClr val="000000"/>
              </a:solidFill>
              <a:latin typeface="Arial"/>
              <a:ea typeface="+mn-ea"/>
            </a:endParaRPr>
          </a:p>
          <a:p>
            <a:pPr marL="285750" indent="-285750">
              <a:lnSpc>
                <a:spcPct val="107000"/>
              </a:lnSpc>
              <a:spcAft>
                <a:spcPts val="0"/>
              </a:spcAft>
              <a:buFont typeface="Arial" panose="020B0604020202020204" pitchFamily="34" charset="0"/>
              <a:buChar char="•"/>
              <a:defRPr/>
            </a:pPr>
            <a:r>
              <a:rPr lang="fr-FR" dirty="0">
                <a:solidFill>
                  <a:srgbClr val="000000"/>
                </a:solidFill>
                <a:latin typeface="Arial"/>
                <a:ea typeface="+mn-ea"/>
              </a:rPr>
              <a:t>Droit à la confidentialité</a:t>
            </a:r>
          </a:p>
          <a:p>
            <a:pPr marL="285750" indent="-285750">
              <a:lnSpc>
                <a:spcPct val="107000"/>
              </a:lnSpc>
              <a:spcAft>
                <a:spcPts val="0"/>
              </a:spcAft>
              <a:buFont typeface="Arial" panose="020B0604020202020204" pitchFamily="34" charset="0"/>
              <a:buChar char="•"/>
              <a:defRPr/>
            </a:pPr>
            <a:r>
              <a:rPr lang="fr-FR" dirty="0">
                <a:solidFill>
                  <a:srgbClr val="000000"/>
                </a:solidFill>
                <a:latin typeface="Arial"/>
                <a:ea typeface="+mn-ea"/>
              </a:rPr>
              <a:t>Droit à la qualité et à la sécurité des soins</a:t>
            </a:r>
          </a:p>
          <a:p>
            <a:pPr marL="285750" indent="-285750">
              <a:lnSpc>
                <a:spcPct val="107000"/>
              </a:lnSpc>
              <a:spcAft>
                <a:spcPts val="0"/>
              </a:spcAft>
              <a:buFont typeface="Arial" panose="020B0604020202020204" pitchFamily="34" charset="0"/>
              <a:buChar char="•"/>
              <a:defRPr/>
            </a:pPr>
            <a:r>
              <a:rPr lang="fr-FR" dirty="0">
                <a:solidFill>
                  <a:srgbClr val="000000"/>
                </a:solidFill>
                <a:latin typeface="Arial"/>
                <a:ea typeface="+mn-ea"/>
              </a:rPr>
              <a:t>Droit de désigner une personne de confiance</a:t>
            </a:r>
          </a:p>
          <a:p>
            <a:pPr marL="285750" indent="-285750">
              <a:lnSpc>
                <a:spcPct val="107000"/>
              </a:lnSpc>
              <a:spcAft>
                <a:spcPts val="0"/>
              </a:spcAft>
              <a:buFont typeface="Arial" panose="020B0604020202020204" pitchFamily="34" charset="0"/>
              <a:buChar char="•"/>
              <a:defRPr/>
            </a:pPr>
            <a:r>
              <a:rPr lang="fr-FR" dirty="0">
                <a:solidFill>
                  <a:srgbClr val="000000"/>
                </a:solidFill>
                <a:latin typeface="Arial"/>
                <a:ea typeface="+mn-ea"/>
              </a:rPr>
              <a:t>Droit de lutter contre la douleur</a:t>
            </a:r>
          </a:p>
          <a:p>
            <a:pPr marL="285750" indent="-285750">
              <a:lnSpc>
                <a:spcPct val="107000"/>
              </a:lnSpc>
              <a:spcAft>
                <a:spcPts val="0"/>
              </a:spcAft>
              <a:buFont typeface="Arial" panose="020B0604020202020204" pitchFamily="34" charset="0"/>
              <a:buChar char="•"/>
              <a:defRPr/>
            </a:pPr>
            <a:r>
              <a:rPr lang="fr-FR" dirty="0">
                <a:solidFill>
                  <a:srgbClr val="000000"/>
                </a:solidFill>
                <a:latin typeface="Arial"/>
                <a:ea typeface="+mn-ea"/>
              </a:rPr>
              <a:t>Droit à l’indemnisation, au dédommagement</a:t>
            </a:r>
          </a:p>
          <a:p>
            <a:endParaRPr lang="fr-FR" dirty="0"/>
          </a:p>
        </p:txBody>
      </p:sp>
      <p:sp>
        <p:nvSpPr>
          <p:cNvPr id="4" name="Espace réservé du numéro de diapositive 3"/>
          <p:cNvSpPr>
            <a:spLocks noGrp="1"/>
          </p:cNvSpPr>
          <p:nvPr>
            <p:ph type="sldNum" sz="quarter" idx="5"/>
          </p:nvPr>
        </p:nvSpPr>
        <p:spPr/>
        <p:txBody>
          <a:bodyPr/>
          <a:lstStyle/>
          <a:p>
            <a:fld id="{E0F813E1-336A-42B3-96B9-5471D880DBC1}" type="slidenum">
              <a:rPr lang="fr-FR" smtClean="0"/>
              <a:t>64</a:t>
            </a:fld>
            <a:endParaRPr lang="fr-FR"/>
          </a:p>
        </p:txBody>
      </p:sp>
    </p:spTree>
    <p:extLst>
      <p:ext uri="{BB962C8B-B14F-4D97-AF65-F5344CB8AC3E}">
        <p14:creationId xmlns:p14="http://schemas.microsoft.com/office/powerpoint/2010/main" val="4029252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lnSpc>
                <a:spcPct val="107000"/>
              </a:lnSpc>
              <a:spcAft>
                <a:spcPts val="0"/>
              </a:spcAft>
              <a:buFont typeface="Arial" panose="020B0604020202020204" pitchFamily="34" charset="0"/>
              <a:buChar char="•"/>
              <a:defRPr/>
            </a:pPr>
            <a:r>
              <a:rPr lang="fr-FR" dirty="0">
                <a:solidFill>
                  <a:srgbClr val="000000"/>
                </a:solidFill>
                <a:latin typeface="Arial"/>
                <a:ea typeface="+mn-ea"/>
              </a:rPr>
              <a:t>Droit à l’accès aux soins</a:t>
            </a:r>
          </a:p>
          <a:p>
            <a:pPr marL="285750" indent="-285750">
              <a:lnSpc>
                <a:spcPct val="107000"/>
              </a:lnSpc>
              <a:spcAft>
                <a:spcPts val="0"/>
              </a:spcAft>
              <a:buFont typeface="Arial" panose="020B0604020202020204" pitchFamily="34" charset="0"/>
              <a:buChar char="•"/>
              <a:defRPr/>
            </a:pPr>
            <a:r>
              <a:rPr lang="fr-FR" dirty="0">
                <a:solidFill>
                  <a:srgbClr val="000000"/>
                </a:solidFill>
                <a:latin typeface="Arial"/>
                <a:ea typeface="+mn-ea"/>
              </a:rPr>
              <a:t>Droit à l’accès de l’information</a:t>
            </a:r>
          </a:p>
          <a:p>
            <a:pPr marL="285750" indent="-285750">
              <a:lnSpc>
                <a:spcPct val="107000"/>
              </a:lnSpc>
              <a:spcAft>
                <a:spcPts val="0"/>
              </a:spcAft>
              <a:buFont typeface="Arial" panose="020B0604020202020204" pitchFamily="34" charset="0"/>
              <a:buChar char="•"/>
              <a:defRPr/>
            </a:pPr>
            <a:r>
              <a:rPr lang="fr-FR" dirty="0">
                <a:solidFill>
                  <a:srgbClr val="000000"/>
                </a:solidFill>
                <a:latin typeface="Arial"/>
                <a:ea typeface="+mn-ea"/>
              </a:rPr>
              <a:t>Droit au consentement éclairé</a:t>
            </a:r>
          </a:p>
          <a:p>
            <a:pPr marL="285750" indent="-285750">
              <a:lnSpc>
                <a:spcPct val="107000"/>
              </a:lnSpc>
              <a:spcAft>
                <a:spcPts val="0"/>
              </a:spcAft>
              <a:buFont typeface="Arial" panose="020B0604020202020204" pitchFamily="34" charset="0"/>
              <a:buChar char="•"/>
              <a:defRPr/>
            </a:pPr>
            <a:endParaRPr lang="fr-FR" dirty="0">
              <a:solidFill>
                <a:srgbClr val="000000"/>
              </a:solidFill>
              <a:latin typeface="Arial"/>
              <a:ea typeface="+mn-ea"/>
            </a:endParaRPr>
          </a:p>
          <a:p>
            <a:pPr marL="285750" indent="-285750">
              <a:lnSpc>
                <a:spcPct val="107000"/>
              </a:lnSpc>
              <a:spcAft>
                <a:spcPts val="0"/>
              </a:spcAft>
              <a:buFont typeface="Arial" panose="020B0604020202020204" pitchFamily="34" charset="0"/>
              <a:buChar char="•"/>
              <a:defRPr/>
            </a:pPr>
            <a:r>
              <a:rPr lang="fr-FR" dirty="0">
                <a:solidFill>
                  <a:srgbClr val="000000"/>
                </a:solidFill>
                <a:latin typeface="Arial"/>
                <a:ea typeface="+mn-ea"/>
              </a:rPr>
              <a:t>Droit à la confidentialité</a:t>
            </a:r>
          </a:p>
          <a:p>
            <a:pPr marL="285750" indent="-285750">
              <a:lnSpc>
                <a:spcPct val="107000"/>
              </a:lnSpc>
              <a:spcAft>
                <a:spcPts val="0"/>
              </a:spcAft>
              <a:buFont typeface="Arial" panose="020B0604020202020204" pitchFamily="34" charset="0"/>
              <a:buChar char="•"/>
              <a:defRPr/>
            </a:pPr>
            <a:r>
              <a:rPr lang="fr-FR" dirty="0">
                <a:solidFill>
                  <a:srgbClr val="000000"/>
                </a:solidFill>
                <a:latin typeface="Arial"/>
                <a:ea typeface="+mn-ea"/>
              </a:rPr>
              <a:t>Droit à la qualité et à la sécurité des soins</a:t>
            </a:r>
          </a:p>
          <a:p>
            <a:pPr marL="285750" indent="-285750">
              <a:lnSpc>
                <a:spcPct val="107000"/>
              </a:lnSpc>
              <a:spcAft>
                <a:spcPts val="0"/>
              </a:spcAft>
              <a:buFont typeface="Arial" panose="020B0604020202020204" pitchFamily="34" charset="0"/>
              <a:buChar char="•"/>
              <a:defRPr/>
            </a:pPr>
            <a:r>
              <a:rPr lang="fr-FR" dirty="0">
                <a:solidFill>
                  <a:srgbClr val="000000"/>
                </a:solidFill>
                <a:latin typeface="Arial"/>
                <a:ea typeface="+mn-ea"/>
              </a:rPr>
              <a:t>Droit de désigner une personne de confiance</a:t>
            </a:r>
          </a:p>
          <a:p>
            <a:pPr marL="285750" indent="-285750">
              <a:lnSpc>
                <a:spcPct val="107000"/>
              </a:lnSpc>
              <a:spcAft>
                <a:spcPts val="0"/>
              </a:spcAft>
              <a:buFont typeface="Arial" panose="020B0604020202020204" pitchFamily="34" charset="0"/>
              <a:buChar char="•"/>
              <a:defRPr/>
            </a:pPr>
            <a:r>
              <a:rPr lang="fr-FR" dirty="0">
                <a:solidFill>
                  <a:srgbClr val="000000"/>
                </a:solidFill>
                <a:latin typeface="Arial"/>
                <a:ea typeface="+mn-ea"/>
              </a:rPr>
              <a:t>Droit de lutter contre la douleur</a:t>
            </a:r>
          </a:p>
          <a:p>
            <a:pPr marL="285750" indent="-285750">
              <a:lnSpc>
                <a:spcPct val="107000"/>
              </a:lnSpc>
              <a:spcAft>
                <a:spcPts val="0"/>
              </a:spcAft>
              <a:buFont typeface="Arial" panose="020B0604020202020204" pitchFamily="34" charset="0"/>
              <a:buChar char="•"/>
              <a:defRPr/>
            </a:pPr>
            <a:r>
              <a:rPr lang="fr-FR" dirty="0">
                <a:solidFill>
                  <a:srgbClr val="000000"/>
                </a:solidFill>
                <a:latin typeface="Arial"/>
                <a:ea typeface="+mn-ea"/>
              </a:rPr>
              <a:t>Droit à l’indemnisation, au dédommagement</a:t>
            </a:r>
          </a:p>
          <a:p>
            <a:endParaRPr lang="fr-FR" dirty="0"/>
          </a:p>
        </p:txBody>
      </p:sp>
      <p:sp>
        <p:nvSpPr>
          <p:cNvPr id="4" name="Espace réservé du numéro de diapositive 3"/>
          <p:cNvSpPr>
            <a:spLocks noGrp="1"/>
          </p:cNvSpPr>
          <p:nvPr>
            <p:ph type="sldNum" sz="quarter" idx="5"/>
          </p:nvPr>
        </p:nvSpPr>
        <p:spPr/>
        <p:txBody>
          <a:bodyPr/>
          <a:lstStyle/>
          <a:p>
            <a:fld id="{E0F813E1-336A-42B3-96B9-5471D880DBC1}" type="slidenum">
              <a:rPr lang="fr-FR" smtClean="0"/>
              <a:t>65</a:t>
            </a:fld>
            <a:endParaRPr lang="fr-FR"/>
          </a:p>
        </p:txBody>
      </p:sp>
    </p:spTree>
    <p:extLst>
      <p:ext uri="{BB962C8B-B14F-4D97-AF65-F5344CB8AC3E}">
        <p14:creationId xmlns:p14="http://schemas.microsoft.com/office/powerpoint/2010/main" val="1973043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547663-2BCF-4045-8758-B061AB65BA7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71E1F52-9819-5548-95FA-F9C11432EC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D48A42C-8C17-9142-81F7-9F9E4A35D8A9}"/>
              </a:ext>
            </a:extLst>
          </p:cNvPr>
          <p:cNvSpPr>
            <a:spLocks noGrp="1"/>
          </p:cNvSpPr>
          <p:nvPr>
            <p:ph type="dt" sz="half" idx="10"/>
          </p:nvPr>
        </p:nvSpPr>
        <p:spPr/>
        <p:txBody>
          <a:bodyPr/>
          <a:lstStyle/>
          <a:p>
            <a:fld id="{F71E1016-D230-1B42-8843-27E8DA5115B9}" type="datetimeFigureOut">
              <a:rPr lang="fr-FR" smtClean="0"/>
              <a:t>11/06/2021</a:t>
            </a:fld>
            <a:endParaRPr lang="fr-FR"/>
          </a:p>
        </p:txBody>
      </p:sp>
      <p:sp>
        <p:nvSpPr>
          <p:cNvPr id="5" name="Espace réservé du pied de page 4">
            <a:extLst>
              <a:ext uri="{FF2B5EF4-FFF2-40B4-BE49-F238E27FC236}">
                <a16:creationId xmlns:a16="http://schemas.microsoft.com/office/drawing/2014/main" id="{AAC10D18-88F5-A543-9D81-0BA3C1EE1E8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19858A0-F97A-C447-ACF5-CDA22B0C7824}"/>
              </a:ext>
            </a:extLst>
          </p:cNvPr>
          <p:cNvSpPr>
            <a:spLocks noGrp="1"/>
          </p:cNvSpPr>
          <p:nvPr>
            <p:ph type="sldNum" sz="quarter" idx="12"/>
          </p:nvPr>
        </p:nvSpPr>
        <p:spPr/>
        <p:txBody>
          <a:bodyPr/>
          <a:lstStyle/>
          <a:p>
            <a:fld id="{FA9CF306-9247-B747-A6D5-428B80DC4568}" type="slidenum">
              <a:rPr lang="fr-FR" smtClean="0"/>
              <a:t>‹N°›</a:t>
            </a:fld>
            <a:endParaRPr lang="fr-FR"/>
          </a:p>
        </p:txBody>
      </p:sp>
    </p:spTree>
    <p:extLst>
      <p:ext uri="{BB962C8B-B14F-4D97-AF65-F5344CB8AC3E}">
        <p14:creationId xmlns:p14="http://schemas.microsoft.com/office/powerpoint/2010/main" val="930446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0D0B06-97CC-964A-B824-78E1E336087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36AE1AD-C2D9-8045-A1BD-8C8E635EF41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6C420CB-553B-0044-B8BE-39B78646764E}"/>
              </a:ext>
            </a:extLst>
          </p:cNvPr>
          <p:cNvSpPr>
            <a:spLocks noGrp="1"/>
          </p:cNvSpPr>
          <p:nvPr>
            <p:ph type="dt" sz="half" idx="10"/>
          </p:nvPr>
        </p:nvSpPr>
        <p:spPr/>
        <p:txBody>
          <a:bodyPr/>
          <a:lstStyle/>
          <a:p>
            <a:fld id="{F71E1016-D230-1B42-8843-27E8DA5115B9}" type="datetimeFigureOut">
              <a:rPr lang="fr-FR" smtClean="0"/>
              <a:t>11/06/2021</a:t>
            </a:fld>
            <a:endParaRPr lang="fr-FR"/>
          </a:p>
        </p:txBody>
      </p:sp>
      <p:sp>
        <p:nvSpPr>
          <p:cNvPr id="5" name="Espace réservé du pied de page 4">
            <a:extLst>
              <a:ext uri="{FF2B5EF4-FFF2-40B4-BE49-F238E27FC236}">
                <a16:creationId xmlns:a16="http://schemas.microsoft.com/office/drawing/2014/main" id="{D2632C79-271C-BA47-A00A-73930A5EA8F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5F1ECF7-0219-754D-BF28-389D9962277A}"/>
              </a:ext>
            </a:extLst>
          </p:cNvPr>
          <p:cNvSpPr>
            <a:spLocks noGrp="1"/>
          </p:cNvSpPr>
          <p:nvPr>
            <p:ph type="sldNum" sz="quarter" idx="12"/>
          </p:nvPr>
        </p:nvSpPr>
        <p:spPr/>
        <p:txBody>
          <a:bodyPr/>
          <a:lstStyle/>
          <a:p>
            <a:fld id="{FA9CF306-9247-B747-A6D5-428B80DC4568}" type="slidenum">
              <a:rPr lang="fr-FR" smtClean="0"/>
              <a:t>‹N°›</a:t>
            </a:fld>
            <a:endParaRPr lang="fr-FR"/>
          </a:p>
        </p:txBody>
      </p:sp>
    </p:spTree>
    <p:extLst>
      <p:ext uri="{BB962C8B-B14F-4D97-AF65-F5344CB8AC3E}">
        <p14:creationId xmlns:p14="http://schemas.microsoft.com/office/powerpoint/2010/main" val="1333115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1E7026C-B5D1-224D-9165-08DC18F1CFD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57E9C8FA-17C9-AE46-A0CF-827824D5724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D0A7C78-013A-6846-8ABC-219B5641D3EA}"/>
              </a:ext>
            </a:extLst>
          </p:cNvPr>
          <p:cNvSpPr>
            <a:spLocks noGrp="1"/>
          </p:cNvSpPr>
          <p:nvPr>
            <p:ph type="dt" sz="half" idx="10"/>
          </p:nvPr>
        </p:nvSpPr>
        <p:spPr/>
        <p:txBody>
          <a:bodyPr/>
          <a:lstStyle/>
          <a:p>
            <a:fld id="{F71E1016-D230-1B42-8843-27E8DA5115B9}" type="datetimeFigureOut">
              <a:rPr lang="fr-FR" smtClean="0"/>
              <a:t>11/06/2021</a:t>
            </a:fld>
            <a:endParaRPr lang="fr-FR"/>
          </a:p>
        </p:txBody>
      </p:sp>
      <p:sp>
        <p:nvSpPr>
          <p:cNvPr id="5" name="Espace réservé du pied de page 4">
            <a:extLst>
              <a:ext uri="{FF2B5EF4-FFF2-40B4-BE49-F238E27FC236}">
                <a16:creationId xmlns:a16="http://schemas.microsoft.com/office/drawing/2014/main" id="{E58CDD46-21F3-D54F-BD53-6DCF8BA13AE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9E1A57C-16B7-594F-9228-80EB1E8278E0}"/>
              </a:ext>
            </a:extLst>
          </p:cNvPr>
          <p:cNvSpPr>
            <a:spLocks noGrp="1"/>
          </p:cNvSpPr>
          <p:nvPr>
            <p:ph type="sldNum" sz="quarter" idx="12"/>
          </p:nvPr>
        </p:nvSpPr>
        <p:spPr/>
        <p:txBody>
          <a:bodyPr/>
          <a:lstStyle/>
          <a:p>
            <a:fld id="{FA9CF306-9247-B747-A6D5-428B80DC4568}" type="slidenum">
              <a:rPr lang="fr-FR" smtClean="0"/>
              <a:t>‹N°›</a:t>
            </a:fld>
            <a:endParaRPr lang="fr-FR"/>
          </a:p>
        </p:txBody>
      </p:sp>
    </p:spTree>
    <p:extLst>
      <p:ext uri="{BB962C8B-B14F-4D97-AF65-F5344CB8AC3E}">
        <p14:creationId xmlns:p14="http://schemas.microsoft.com/office/powerpoint/2010/main" val="3626630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A28ACD-646C-E440-98BA-20CCE266B29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766AE9D-F3A4-2E43-B4FF-553AA558F8E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B2A94CF-F92D-5242-BEED-4C52C55FE807}"/>
              </a:ext>
            </a:extLst>
          </p:cNvPr>
          <p:cNvSpPr>
            <a:spLocks noGrp="1"/>
          </p:cNvSpPr>
          <p:nvPr>
            <p:ph type="dt" sz="half" idx="10"/>
          </p:nvPr>
        </p:nvSpPr>
        <p:spPr/>
        <p:txBody>
          <a:bodyPr/>
          <a:lstStyle/>
          <a:p>
            <a:fld id="{F71E1016-D230-1B42-8843-27E8DA5115B9}" type="datetimeFigureOut">
              <a:rPr lang="fr-FR" smtClean="0"/>
              <a:t>11/06/2021</a:t>
            </a:fld>
            <a:endParaRPr lang="fr-FR"/>
          </a:p>
        </p:txBody>
      </p:sp>
      <p:sp>
        <p:nvSpPr>
          <p:cNvPr id="5" name="Espace réservé du pied de page 4">
            <a:extLst>
              <a:ext uri="{FF2B5EF4-FFF2-40B4-BE49-F238E27FC236}">
                <a16:creationId xmlns:a16="http://schemas.microsoft.com/office/drawing/2014/main" id="{770C58BD-132A-B84F-BC5A-A4634CECEB4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9C0D199-AD69-5648-98D4-C0234AD73EE6}"/>
              </a:ext>
            </a:extLst>
          </p:cNvPr>
          <p:cNvSpPr>
            <a:spLocks noGrp="1"/>
          </p:cNvSpPr>
          <p:nvPr>
            <p:ph type="sldNum" sz="quarter" idx="12"/>
          </p:nvPr>
        </p:nvSpPr>
        <p:spPr/>
        <p:txBody>
          <a:bodyPr/>
          <a:lstStyle/>
          <a:p>
            <a:fld id="{FA9CF306-9247-B747-A6D5-428B80DC4568}" type="slidenum">
              <a:rPr lang="fr-FR" smtClean="0"/>
              <a:t>‹N°›</a:t>
            </a:fld>
            <a:endParaRPr lang="fr-FR"/>
          </a:p>
        </p:txBody>
      </p:sp>
    </p:spTree>
    <p:extLst>
      <p:ext uri="{BB962C8B-B14F-4D97-AF65-F5344CB8AC3E}">
        <p14:creationId xmlns:p14="http://schemas.microsoft.com/office/powerpoint/2010/main" val="388351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8E0AA9-84DF-F047-BE56-4C93CA4518D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3496617-F9EF-6C4A-A64E-241A9E1905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A84D775-4D14-E648-8456-CF6A15EF607C}"/>
              </a:ext>
            </a:extLst>
          </p:cNvPr>
          <p:cNvSpPr>
            <a:spLocks noGrp="1"/>
          </p:cNvSpPr>
          <p:nvPr>
            <p:ph type="dt" sz="half" idx="10"/>
          </p:nvPr>
        </p:nvSpPr>
        <p:spPr/>
        <p:txBody>
          <a:bodyPr/>
          <a:lstStyle/>
          <a:p>
            <a:fld id="{F71E1016-D230-1B42-8843-27E8DA5115B9}" type="datetimeFigureOut">
              <a:rPr lang="fr-FR" smtClean="0"/>
              <a:t>11/06/2021</a:t>
            </a:fld>
            <a:endParaRPr lang="fr-FR"/>
          </a:p>
        </p:txBody>
      </p:sp>
      <p:sp>
        <p:nvSpPr>
          <p:cNvPr id="5" name="Espace réservé du pied de page 4">
            <a:extLst>
              <a:ext uri="{FF2B5EF4-FFF2-40B4-BE49-F238E27FC236}">
                <a16:creationId xmlns:a16="http://schemas.microsoft.com/office/drawing/2014/main" id="{BDC0D550-28A8-D847-924C-141534BBBC1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F976739-8AE8-2341-9E3A-653E3FBAE8A5}"/>
              </a:ext>
            </a:extLst>
          </p:cNvPr>
          <p:cNvSpPr>
            <a:spLocks noGrp="1"/>
          </p:cNvSpPr>
          <p:nvPr>
            <p:ph type="sldNum" sz="quarter" idx="12"/>
          </p:nvPr>
        </p:nvSpPr>
        <p:spPr/>
        <p:txBody>
          <a:bodyPr/>
          <a:lstStyle/>
          <a:p>
            <a:fld id="{FA9CF306-9247-B747-A6D5-428B80DC4568}" type="slidenum">
              <a:rPr lang="fr-FR" smtClean="0"/>
              <a:t>‹N°›</a:t>
            </a:fld>
            <a:endParaRPr lang="fr-FR"/>
          </a:p>
        </p:txBody>
      </p:sp>
    </p:spTree>
    <p:extLst>
      <p:ext uri="{BB962C8B-B14F-4D97-AF65-F5344CB8AC3E}">
        <p14:creationId xmlns:p14="http://schemas.microsoft.com/office/powerpoint/2010/main" val="2777926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442A9B-09D9-1F4A-804B-50A5251162D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F119219-B45F-AE42-B4FB-4288270CFEA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637C378-DA30-9C4E-B60B-71F0FB3D832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03A7877-E4B7-1647-847F-4D82629749B8}"/>
              </a:ext>
            </a:extLst>
          </p:cNvPr>
          <p:cNvSpPr>
            <a:spLocks noGrp="1"/>
          </p:cNvSpPr>
          <p:nvPr>
            <p:ph type="dt" sz="half" idx="10"/>
          </p:nvPr>
        </p:nvSpPr>
        <p:spPr/>
        <p:txBody>
          <a:bodyPr/>
          <a:lstStyle/>
          <a:p>
            <a:fld id="{F71E1016-D230-1B42-8843-27E8DA5115B9}" type="datetimeFigureOut">
              <a:rPr lang="fr-FR" smtClean="0"/>
              <a:t>11/06/2021</a:t>
            </a:fld>
            <a:endParaRPr lang="fr-FR"/>
          </a:p>
        </p:txBody>
      </p:sp>
      <p:sp>
        <p:nvSpPr>
          <p:cNvPr id="6" name="Espace réservé du pied de page 5">
            <a:extLst>
              <a:ext uri="{FF2B5EF4-FFF2-40B4-BE49-F238E27FC236}">
                <a16:creationId xmlns:a16="http://schemas.microsoft.com/office/drawing/2014/main" id="{F1CF7EC3-22AF-4D44-AEE9-6082D673451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28C2657-5C01-DB4C-BA56-F52C46692B84}"/>
              </a:ext>
            </a:extLst>
          </p:cNvPr>
          <p:cNvSpPr>
            <a:spLocks noGrp="1"/>
          </p:cNvSpPr>
          <p:nvPr>
            <p:ph type="sldNum" sz="quarter" idx="12"/>
          </p:nvPr>
        </p:nvSpPr>
        <p:spPr/>
        <p:txBody>
          <a:bodyPr/>
          <a:lstStyle/>
          <a:p>
            <a:fld id="{FA9CF306-9247-B747-A6D5-428B80DC4568}" type="slidenum">
              <a:rPr lang="fr-FR" smtClean="0"/>
              <a:t>‹N°›</a:t>
            </a:fld>
            <a:endParaRPr lang="fr-FR"/>
          </a:p>
        </p:txBody>
      </p:sp>
    </p:spTree>
    <p:extLst>
      <p:ext uri="{BB962C8B-B14F-4D97-AF65-F5344CB8AC3E}">
        <p14:creationId xmlns:p14="http://schemas.microsoft.com/office/powerpoint/2010/main" val="3309724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AFC3A2-8CAE-784F-9472-92688E36F1A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2B662E8-C532-6C49-BDCC-21269DA789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4DF1FC0-5527-E244-8397-8C8FC01FAD7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FAB86C2-2965-EF44-BCE6-6A0957C9B6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74D2D96-D795-774A-9209-CBD42872E37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8B14278-DFB3-7241-948C-115C1DFAEEFF}"/>
              </a:ext>
            </a:extLst>
          </p:cNvPr>
          <p:cNvSpPr>
            <a:spLocks noGrp="1"/>
          </p:cNvSpPr>
          <p:nvPr>
            <p:ph type="dt" sz="half" idx="10"/>
          </p:nvPr>
        </p:nvSpPr>
        <p:spPr/>
        <p:txBody>
          <a:bodyPr/>
          <a:lstStyle/>
          <a:p>
            <a:fld id="{F71E1016-D230-1B42-8843-27E8DA5115B9}" type="datetimeFigureOut">
              <a:rPr lang="fr-FR" smtClean="0"/>
              <a:t>11/06/2021</a:t>
            </a:fld>
            <a:endParaRPr lang="fr-FR"/>
          </a:p>
        </p:txBody>
      </p:sp>
      <p:sp>
        <p:nvSpPr>
          <p:cNvPr id="8" name="Espace réservé du pied de page 7">
            <a:extLst>
              <a:ext uri="{FF2B5EF4-FFF2-40B4-BE49-F238E27FC236}">
                <a16:creationId xmlns:a16="http://schemas.microsoft.com/office/drawing/2014/main" id="{E007AF9D-714D-4349-B880-7EAA71D92C2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53EC180-862C-8545-830C-67887995B7F6}"/>
              </a:ext>
            </a:extLst>
          </p:cNvPr>
          <p:cNvSpPr>
            <a:spLocks noGrp="1"/>
          </p:cNvSpPr>
          <p:nvPr>
            <p:ph type="sldNum" sz="quarter" idx="12"/>
          </p:nvPr>
        </p:nvSpPr>
        <p:spPr/>
        <p:txBody>
          <a:bodyPr/>
          <a:lstStyle/>
          <a:p>
            <a:fld id="{FA9CF306-9247-B747-A6D5-428B80DC4568}" type="slidenum">
              <a:rPr lang="fr-FR" smtClean="0"/>
              <a:t>‹N°›</a:t>
            </a:fld>
            <a:endParaRPr lang="fr-FR"/>
          </a:p>
        </p:txBody>
      </p:sp>
    </p:spTree>
    <p:extLst>
      <p:ext uri="{BB962C8B-B14F-4D97-AF65-F5344CB8AC3E}">
        <p14:creationId xmlns:p14="http://schemas.microsoft.com/office/powerpoint/2010/main" val="1704735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150E79-5C65-3641-BFD3-34FAF5B2EF8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6496895-5C1D-3345-8F0B-0CFD71EDD43F}"/>
              </a:ext>
            </a:extLst>
          </p:cNvPr>
          <p:cNvSpPr>
            <a:spLocks noGrp="1"/>
          </p:cNvSpPr>
          <p:nvPr>
            <p:ph type="dt" sz="half" idx="10"/>
          </p:nvPr>
        </p:nvSpPr>
        <p:spPr/>
        <p:txBody>
          <a:bodyPr/>
          <a:lstStyle/>
          <a:p>
            <a:fld id="{F71E1016-D230-1B42-8843-27E8DA5115B9}" type="datetimeFigureOut">
              <a:rPr lang="fr-FR" smtClean="0"/>
              <a:t>11/06/2021</a:t>
            </a:fld>
            <a:endParaRPr lang="fr-FR"/>
          </a:p>
        </p:txBody>
      </p:sp>
      <p:sp>
        <p:nvSpPr>
          <p:cNvPr id="4" name="Espace réservé du pied de page 3">
            <a:extLst>
              <a:ext uri="{FF2B5EF4-FFF2-40B4-BE49-F238E27FC236}">
                <a16:creationId xmlns:a16="http://schemas.microsoft.com/office/drawing/2014/main" id="{924181BC-38B3-4542-9687-CC96A17C0B2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5914939-B31D-4143-8DDC-9F447C5190D2}"/>
              </a:ext>
            </a:extLst>
          </p:cNvPr>
          <p:cNvSpPr>
            <a:spLocks noGrp="1"/>
          </p:cNvSpPr>
          <p:nvPr>
            <p:ph type="sldNum" sz="quarter" idx="12"/>
          </p:nvPr>
        </p:nvSpPr>
        <p:spPr/>
        <p:txBody>
          <a:bodyPr/>
          <a:lstStyle/>
          <a:p>
            <a:fld id="{FA9CF306-9247-B747-A6D5-428B80DC4568}" type="slidenum">
              <a:rPr lang="fr-FR" smtClean="0"/>
              <a:t>‹N°›</a:t>
            </a:fld>
            <a:endParaRPr lang="fr-FR"/>
          </a:p>
        </p:txBody>
      </p:sp>
    </p:spTree>
    <p:extLst>
      <p:ext uri="{BB962C8B-B14F-4D97-AF65-F5344CB8AC3E}">
        <p14:creationId xmlns:p14="http://schemas.microsoft.com/office/powerpoint/2010/main" val="509455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84A537B-48FB-CA41-A14C-9B6E0DF676F7}"/>
              </a:ext>
            </a:extLst>
          </p:cNvPr>
          <p:cNvSpPr>
            <a:spLocks noGrp="1"/>
          </p:cNvSpPr>
          <p:nvPr>
            <p:ph type="dt" sz="half" idx="10"/>
          </p:nvPr>
        </p:nvSpPr>
        <p:spPr/>
        <p:txBody>
          <a:bodyPr/>
          <a:lstStyle/>
          <a:p>
            <a:fld id="{F71E1016-D230-1B42-8843-27E8DA5115B9}" type="datetimeFigureOut">
              <a:rPr lang="fr-FR" smtClean="0"/>
              <a:t>11/06/2021</a:t>
            </a:fld>
            <a:endParaRPr lang="fr-FR"/>
          </a:p>
        </p:txBody>
      </p:sp>
      <p:sp>
        <p:nvSpPr>
          <p:cNvPr id="3" name="Espace réservé du pied de page 2">
            <a:extLst>
              <a:ext uri="{FF2B5EF4-FFF2-40B4-BE49-F238E27FC236}">
                <a16:creationId xmlns:a16="http://schemas.microsoft.com/office/drawing/2014/main" id="{B8B97A67-1278-D748-B283-72A877D2CC9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610E541-9A49-654C-8AA0-B7AE8CD0A761}"/>
              </a:ext>
            </a:extLst>
          </p:cNvPr>
          <p:cNvSpPr>
            <a:spLocks noGrp="1"/>
          </p:cNvSpPr>
          <p:nvPr>
            <p:ph type="sldNum" sz="quarter" idx="12"/>
          </p:nvPr>
        </p:nvSpPr>
        <p:spPr/>
        <p:txBody>
          <a:bodyPr/>
          <a:lstStyle/>
          <a:p>
            <a:fld id="{FA9CF306-9247-B747-A6D5-428B80DC4568}" type="slidenum">
              <a:rPr lang="fr-FR" smtClean="0"/>
              <a:t>‹N°›</a:t>
            </a:fld>
            <a:endParaRPr lang="fr-FR"/>
          </a:p>
        </p:txBody>
      </p:sp>
    </p:spTree>
    <p:extLst>
      <p:ext uri="{BB962C8B-B14F-4D97-AF65-F5344CB8AC3E}">
        <p14:creationId xmlns:p14="http://schemas.microsoft.com/office/powerpoint/2010/main" val="1564014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D2177D-A96A-BA47-983F-7B79B5241BB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800C182-44F2-EC49-8C31-C558AF865D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995759E-2EB5-FF43-BCE0-70BCF0A2D6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DD38D8E-DEB0-994C-AA6C-7315B262E4D9}"/>
              </a:ext>
            </a:extLst>
          </p:cNvPr>
          <p:cNvSpPr>
            <a:spLocks noGrp="1"/>
          </p:cNvSpPr>
          <p:nvPr>
            <p:ph type="dt" sz="half" idx="10"/>
          </p:nvPr>
        </p:nvSpPr>
        <p:spPr/>
        <p:txBody>
          <a:bodyPr/>
          <a:lstStyle/>
          <a:p>
            <a:fld id="{F71E1016-D230-1B42-8843-27E8DA5115B9}" type="datetimeFigureOut">
              <a:rPr lang="fr-FR" smtClean="0"/>
              <a:t>11/06/2021</a:t>
            </a:fld>
            <a:endParaRPr lang="fr-FR"/>
          </a:p>
        </p:txBody>
      </p:sp>
      <p:sp>
        <p:nvSpPr>
          <p:cNvPr id="6" name="Espace réservé du pied de page 5">
            <a:extLst>
              <a:ext uri="{FF2B5EF4-FFF2-40B4-BE49-F238E27FC236}">
                <a16:creationId xmlns:a16="http://schemas.microsoft.com/office/drawing/2014/main" id="{F4261E8B-E424-0B44-8486-8AED62D67F5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73E25D0-7606-9F47-9A4D-8FA785862F4A}"/>
              </a:ext>
            </a:extLst>
          </p:cNvPr>
          <p:cNvSpPr>
            <a:spLocks noGrp="1"/>
          </p:cNvSpPr>
          <p:nvPr>
            <p:ph type="sldNum" sz="quarter" idx="12"/>
          </p:nvPr>
        </p:nvSpPr>
        <p:spPr/>
        <p:txBody>
          <a:bodyPr/>
          <a:lstStyle/>
          <a:p>
            <a:fld id="{FA9CF306-9247-B747-A6D5-428B80DC4568}" type="slidenum">
              <a:rPr lang="fr-FR" smtClean="0"/>
              <a:t>‹N°›</a:t>
            </a:fld>
            <a:endParaRPr lang="fr-FR"/>
          </a:p>
        </p:txBody>
      </p:sp>
    </p:spTree>
    <p:extLst>
      <p:ext uri="{BB962C8B-B14F-4D97-AF65-F5344CB8AC3E}">
        <p14:creationId xmlns:p14="http://schemas.microsoft.com/office/powerpoint/2010/main" val="664744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854749-9615-7343-AC4A-FC538BC946F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FA0D150-EE98-A945-800D-4E40C253A3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FCA7879-2F9A-B841-B931-FFA7E2360D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58E9A48-6333-D14E-8A63-7B8DA6D6FEF1}"/>
              </a:ext>
            </a:extLst>
          </p:cNvPr>
          <p:cNvSpPr>
            <a:spLocks noGrp="1"/>
          </p:cNvSpPr>
          <p:nvPr>
            <p:ph type="dt" sz="half" idx="10"/>
          </p:nvPr>
        </p:nvSpPr>
        <p:spPr/>
        <p:txBody>
          <a:bodyPr/>
          <a:lstStyle/>
          <a:p>
            <a:fld id="{F71E1016-D230-1B42-8843-27E8DA5115B9}" type="datetimeFigureOut">
              <a:rPr lang="fr-FR" smtClean="0"/>
              <a:t>11/06/2021</a:t>
            </a:fld>
            <a:endParaRPr lang="fr-FR"/>
          </a:p>
        </p:txBody>
      </p:sp>
      <p:sp>
        <p:nvSpPr>
          <p:cNvPr id="6" name="Espace réservé du pied de page 5">
            <a:extLst>
              <a:ext uri="{FF2B5EF4-FFF2-40B4-BE49-F238E27FC236}">
                <a16:creationId xmlns:a16="http://schemas.microsoft.com/office/drawing/2014/main" id="{69B65B93-A993-BC48-BF6D-E2B32FBD9A3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068FCDD-F38C-B947-8AB4-0B2CE0BCE5CC}"/>
              </a:ext>
            </a:extLst>
          </p:cNvPr>
          <p:cNvSpPr>
            <a:spLocks noGrp="1"/>
          </p:cNvSpPr>
          <p:nvPr>
            <p:ph type="sldNum" sz="quarter" idx="12"/>
          </p:nvPr>
        </p:nvSpPr>
        <p:spPr/>
        <p:txBody>
          <a:bodyPr/>
          <a:lstStyle/>
          <a:p>
            <a:fld id="{FA9CF306-9247-B747-A6D5-428B80DC4568}" type="slidenum">
              <a:rPr lang="fr-FR" smtClean="0"/>
              <a:t>‹N°›</a:t>
            </a:fld>
            <a:endParaRPr lang="fr-FR"/>
          </a:p>
        </p:txBody>
      </p:sp>
    </p:spTree>
    <p:extLst>
      <p:ext uri="{BB962C8B-B14F-4D97-AF65-F5344CB8AC3E}">
        <p14:creationId xmlns:p14="http://schemas.microsoft.com/office/powerpoint/2010/main" val="4196305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0C5C5"/>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5AC60F9-92FA-3045-BF9C-A97BC48123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EE5AF7E-FE29-4B4F-A350-462449521D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736B7EC-0FD1-AA45-9292-79638E66D9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1E1016-D230-1B42-8843-27E8DA5115B9}" type="datetimeFigureOut">
              <a:rPr lang="fr-FR" smtClean="0"/>
              <a:t>11/06/2021</a:t>
            </a:fld>
            <a:endParaRPr lang="fr-FR"/>
          </a:p>
        </p:txBody>
      </p:sp>
      <p:sp>
        <p:nvSpPr>
          <p:cNvPr id="5" name="Espace réservé du pied de page 4">
            <a:extLst>
              <a:ext uri="{FF2B5EF4-FFF2-40B4-BE49-F238E27FC236}">
                <a16:creationId xmlns:a16="http://schemas.microsoft.com/office/drawing/2014/main" id="{E04BAF6A-698F-3549-992C-90EBA04F15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E140E2AE-C498-7241-B1CB-89389BBF1D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9CF306-9247-B747-A6D5-428B80DC4568}" type="slidenum">
              <a:rPr lang="fr-FR" smtClean="0"/>
              <a:t>‹N°›</a:t>
            </a:fld>
            <a:endParaRPr lang="fr-FR"/>
          </a:p>
        </p:txBody>
      </p:sp>
    </p:spTree>
    <p:extLst>
      <p:ext uri="{BB962C8B-B14F-4D97-AF65-F5344CB8AC3E}">
        <p14:creationId xmlns:p14="http://schemas.microsoft.com/office/powerpoint/2010/main" val="28906721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8.sv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8.svg"/></Relationships>
</file>

<file path=ppt/slides/_rels/slide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hyperlink" Target="https://create.kahoot.it/share/droits-en-sante-le-vrai-du-fake/48fbe187-bc01-4212-b88c-34f0e8b3aa6e" TargetMode="External"/><Relationship Id="rId5" Type="http://schemas.openxmlformats.org/officeDocument/2006/relationships/image" Target="../media/image10.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Image 5">
            <a:extLst>
              <a:ext uri="{FF2B5EF4-FFF2-40B4-BE49-F238E27FC236}">
                <a16:creationId xmlns:a16="http://schemas.microsoft.com/office/drawing/2014/main" id="{CDF7E360-59EA-42A8-BE37-DB82754047A7}"/>
              </a:ext>
            </a:extLst>
          </p:cNvPr>
          <p:cNvPicPr>
            <a:picLocks noChangeAspect="1"/>
          </p:cNvPicPr>
          <p:nvPr/>
        </p:nvPicPr>
        <p:blipFill rotWithShape="1">
          <a:blip r:embed="rId2"/>
          <a:srcRect l="2603" b="4378"/>
          <a:stretch/>
        </p:blipFill>
        <p:spPr>
          <a:xfrm>
            <a:off x="1" y="0"/>
            <a:ext cx="684561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5" name="Rectangle 4">
            <a:extLst>
              <a:ext uri="{FF2B5EF4-FFF2-40B4-BE49-F238E27FC236}">
                <a16:creationId xmlns:a16="http://schemas.microsoft.com/office/drawing/2014/main" id="{9157659C-2EFE-4232-8610-9D90FD2AF687}"/>
              </a:ext>
            </a:extLst>
          </p:cNvPr>
          <p:cNvSpPr/>
          <p:nvPr/>
        </p:nvSpPr>
        <p:spPr>
          <a:xfrm>
            <a:off x="7464614" y="1783959"/>
            <a:ext cx="4087306" cy="2889114"/>
          </a:xfrm>
          <a:prstGeom prst="rect">
            <a:avLst/>
          </a:prstGeom>
        </p:spPr>
        <p:txBody>
          <a:bodyPr vert="horz" lIns="91440" tIns="45720" rIns="91440" bIns="45720" rtlCol="0" anchor="b">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srgbClr val="3B3B49"/>
                </a:solidFill>
                <a:effectLst/>
                <a:uLnTx/>
                <a:uFillTx/>
                <a:latin typeface="Helvetica Neue" panose="02000503000000020004" pitchFamily="2" charset="0"/>
                <a:ea typeface="+mn-ea"/>
                <a:cs typeface="+mn-cs"/>
              </a:rPr>
              <a:t>Sensibilisation</a:t>
            </a:r>
            <a:r>
              <a:rPr kumimoji="0" lang="fr-FR" sz="4000" b="1" i="0" u="none" strike="noStrike" kern="1200" cap="none" spc="0" normalizeH="0" baseline="0" noProof="0" dirty="0">
                <a:ln>
                  <a:noFill/>
                </a:ln>
                <a:solidFill>
                  <a:srgbClr val="3B3B49"/>
                </a:solidFill>
                <a:effectLst/>
                <a:uLnTx/>
                <a:uFillTx/>
                <a:latin typeface="Helvetica Neue" panose="02000503000000020004" pitchFamily="2" charset="0"/>
                <a:ea typeface="Helvetica Neue" panose="02000503000000020004" pitchFamily="2" charset="0"/>
                <a:cs typeface="Helvetica Neue" panose="02000503000000020004" pitchFamily="2" charset="0"/>
              </a:rPr>
              <a:t> aux droits en santé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a:ln>
                <a:noFill/>
              </a:ln>
              <a:solidFill>
                <a:srgbClr val="3B3B49"/>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0" i="0" u="none" strike="noStrike" kern="1200" cap="none" spc="0" normalizeH="0" baseline="0" noProof="0" dirty="0">
                <a:ln>
                  <a:noFill/>
                </a:ln>
                <a:solidFill>
                  <a:srgbClr val="3B3B49"/>
                </a:solidFill>
                <a:effectLst/>
                <a:uLnTx/>
                <a:uFillTx/>
                <a:latin typeface="Helvetica Neue" panose="02000503000000020004"/>
                <a:ea typeface="+mn-ea"/>
                <a:cs typeface="+mn-cs"/>
              </a:rPr>
              <a:t>Séance longue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0" i="0" u="none" strike="noStrike" kern="1200" cap="none" spc="0" normalizeH="0" baseline="0" noProof="0" dirty="0">
                <a:ln>
                  <a:noFill/>
                </a:ln>
                <a:solidFill>
                  <a:srgbClr val="3B3B49"/>
                </a:solidFill>
                <a:effectLst/>
                <a:uLnTx/>
                <a:uFillTx/>
                <a:latin typeface="Helvetica Neue" panose="02000503000000020004"/>
                <a:ea typeface="+mn-ea"/>
                <a:cs typeface="+mn-cs"/>
              </a:rPr>
              <a:t>1h à 1h30</a:t>
            </a:r>
          </a:p>
        </p:txBody>
      </p:sp>
      <p:pic>
        <p:nvPicPr>
          <p:cNvPr id="7" name="Image 6">
            <a:extLst>
              <a:ext uri="{FF2B5EF4-FFF2-40B4-BE49-F238E27FC236}">
                <a16:creationId xmlns:a16="http://schemas.microsoft.com/office/drawing/2014/main" id="{1A79F0E2-0E39-45CD-811A-253732030ED7}"/>
              </a:ext>
            </a:extLst>
          </p:cNvPr>
          <p:cNvPicPr>
            <a:picLocks noChangeAspect="1"/>
          </p:cNvPicPr>
          <p:nvPr/>
        </p:nvPicPr>
        <p:blipFill>
          <a:blip r:embed="rId3"/>
          <a:stretch>
            <a:fillRect/>
          </a:stretch>
        </p:blipFill>
        <p:spPr>
          <a:xfrm>
            <a:off x="10232308" y="5571742"/>
            <a:ext cx="1959691" cy="1286258"/>
          </a:xfrm>
          <a:prstGeom prst="rect">
            <a:avLst/>
          </a:prstGeom>
        </p:spPr>
      </p:pic>
    </p:spTree>
    <p:extLst>
      <p:ext uri="{BB962C8B-B14F-4D97-AF65-F5344CB8AC3E}">
        <p14:creationId xmlns:p14="http://schemas.microsoft.com/office/powerpoint/2010/main" val="250790387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95130"/>
            <a:ext cx="9290952" cy="3923934"/>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585450"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63121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Le vrai du fake</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pic>
        <p:nvPicPr>
          <p:cNvPr id="6" name="Graphique 5" descr="Presse-papiers vérifié contour">
            <a:extLst>
              <a:ext uri="{FF2B5EF4-FFF2-40B4-BE49-F238E27FC236}">
                <a16:creationId xmlns:a16="http://schemas.microsoft.com/office/drawing/2014/main" id="{4330D6AF-FA64-4A99-8327-A9BD395E36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8920" y="0"/>
            <a:ext cx="1800720" cy="1800720"/>
          </a:xfrm>
          <a:prstGeom prst="rect">
            <a:avLst/>
          </a:prstGeom>
        </p:spPr>
      </p:pic>
      <p:sp>
        <p:nvSpPr>
          <p:cNvPr id="15" name="ZoneTexte 14">
            <a:extLst>
              <a:ext uri="{FF2B5EF4-FFF2-40B4-BE49-F238E27FC236}">
                <a16:creationId xmlns:a16="http://schemas.microsoft.com/office/drawing/2014/main" id="{213E30AA-1C87-4EA9-82B3-E65EE1200986}"/>
              </a:ext>
            </a:extLst>
          </p:cNvPr>
          <p:cNvSpPr txBox="1"/>
          <p:nvPr/>
        </p:nvSpPr>
        <p:spPr>
          <a:xfrm>
            <a:off x="1450524" y="3780229"/>
            <a:ext cx="9290952" cy="2308324"/>
          </a:xfrm>
          <a:prstGeom prst="rect">
            <a:avLst/>
          </a:prstGeom>
          <a:noFill/>
        </p:spPr>
        <p:txBody>
          <a:bodyPr wrap="square" rtlCol="0">
            <a:spAutoFit/>
          </a:bodyPr>
          <a:lstStyle/>
          <a:p>
            <a:pPr algn="ctr"/>
            <a:r>
              <a:rPr lang="fr-FR" sz="2400" dirty="0">
                <a:solidFill>
                  <a:srgbClr val="00B050"/>
                </a:solidFill>
                <a:latin typeface="Helvetica Neue" panose="02000503000000020004" pitchFamily="2" charset="0"/>
                <a:ea typeface="Helvetica Neue" panose="02000503000000020004" pitchFamily="2" charset="0"/>
                <a:cs typeface="Helvetica Neue" panose="02000503000000020004" pitchFamily="2" charset="0"/>
              </a:rPr>
              <a:t>VRAI ! </a:t>
            </a:r>
          </a:p>
          <a:p>
            <a:pPr algn="ctr"/>
            <a:r>
              <a:rPr lang="fr-FR" sz="2400" dirty="0">
                <a:latin typeface="Helvetica Neue" panose="02000503000000020004" pitchFamily="2" charset="0"/>
                <a:ea typeface="Helvetica Neue" panose="02000503000000020004" pitchFamily="2" charset="0"/>
                <a:cs typeface="Helvetica Neue" panose="02000503000000020004" pitchFamily="2" charset="0"/>
              </a:rPr>
              <a:t>Mais pour que son consentement (ou non consentement) soit libre et éclairé, il faut qu’il ait été précédé d’informations loyales, complètes et compréhensibles par le patient. </a:t>
            </a:r>
          </a:p>
          <a:p>
            <a:pPr algn="ctr"/>
            <a:endParaRPr lang="fr-FR" sz="2400" dirty="0">
              <a:latin typeface="Helvetica Neue" panose="02000503000000020004" pitchFamily="2" charset="0"/>
              <a:ea typeface="Helvetica Neue" panose="02000503000000020004" pitchFamily="2" charset="0"/>
              <a:cs typeface="Helvetica Neue" panose="02000503000000020004" pitchFamily="2" charset="0"/>
            </a:endParaRPr>
          </a:p>
          <a:p>
            <a:pPr algn="ctr"/>
            <a:r>
              <a:rPr lang="fr-FR" sz="2000" i="1" dirty="0">
                <a:latin typeface="Helvetica Neue" panose="02000503000000020004" pitchFamily="2" charset="0"/>
                <a:ea typeface="Helvetica Neue" panose="02000503000000020004" pitchFamily="2" charset="0"/>
                <a:cs typeface="Helvetica Neue" panose="02000503000000020004" pitchFamily="2" charset="0"/>
                <a:sym typeface="Wingdings" panose="05000000000000000000" pitchFamily="2" charset="2"/>
              </a:rPr>
              <a:t> Notions : consentement libre et éclairé / accès à l’information</a:t>
            </a:r>
            <a:endParaRPr lang="fr-FR" sz="2000" i="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7" name="ZoneTexte 16">
            <a:extLst>
              <a:ext uri="{FF2B5EF4-FFF2-40B4-BE49-F238E27FC236}">
                <a16:creationId xmlns:a16="http://schemas.microsoft.com/office/drawing/2014/main" id="{A9A4A678-3985-4349-8B03-6E41B63017B3}"/>
              </a:ext>
            </a:extLst>
          </p:cNvPr>
          <p:cNvSpPr txBox="1"/>
          <p:nvPr/>
        </p:nvSpPr>
        <p:spPr>
          <a:xfrm>
            <a:off x="2144864" y="2161513"/>
            <a:ext cx="7902272" cy="1200329"/>
          </a:xfrm>
          <a:prstGeom prst="rect">
            <a:avLst/>
          </a:prstGeom>
          <a:noFill/>
        </p:spPr>
        <p:txBody>
          <a:bodyPr wrap="square" rtlCol="0">
            <a:spAutoFit/>
          </a:bodyPr>
          <a:lstStyle/>
          <a:p>
            <a:pPr algn="ctr"/>
            <a:r>
              <a:rPr lang="fr-FR" sz="3600" b="1" dirty="0">
                <a:solidFill>
                  <a:srgbClr val="3B3B49"/>
                </a:solidFill>
                <a:latin typeface="Helvetica Neue" panose="02000503000000020004"/>
              </a:rPr>
              <a:t>« Un patient est libre de consentir ou non aux soins »</a:t>
            </a:r>
          </a:p>
        </p:txBody>
      </p:sp>
    </p:spTree>
    <p:extLst>
      <p:ext uri="{BB962C8B-B14F-4D97-AF65-F5344CB8AC3E}">
        <p14:creationId xmlns:p14="http://schemas.microsoft.com/office/powerpoint/2010/main" val="4018662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95130"/>
            <a:ext cx="9290952" cy="3923934"/>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585450"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015663"/>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Le vrai du fake</a:t>
            </a: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pic>
        <p:nvPicPr>
          <p:cNvPr id="6" name="Graphique 5" descr="Presse-papiers vérifié contour">
            <a:extLst>
              <a:ext uri="{FF2B5EF4-FFF2-40B4-BE49-F238E27FC236}">
                <a16:creationId xmlns:a16="http://schemas.microsoft.com/office/drawing/2014/main" id="{4330D6AF-FA64-4A99-8327-A9BD395E36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8920" y="0"/>
            <a:ext cx="1800720" cy="1800720"/>
          </a:xfrm>
          <a:prstGeom prst="rect">
            <a:avLst/>
          </a:prstGeom>
        </p:spPr>
      </p:pic>
      <p:sp>
        <p:nvSpPr>
          <p:cNvPr id="10" name="ZoneTexte 9">
            <a:extLst>
              <a:ext uri="{FF2B5EF4-FFF2-40B4-BE49-F238E27FC236}">
                <a16:creationId xmlns:a16="http://schemas.microsoft.com/office/drawing/2014/main" id="{937A787E-289C-4A48-80A8-08693A0867A4}"/>
              </a:ext>
            </a:extLst>
          </p:cNvPr>
          <p:cNvSpPr txBox="1"/>
          <p:nvPr/>
        </p:nvSpPr>
        <p:spPr>
          <a:xfrm>
            <a:off x="3568482" y="3633130"/>
            <a:ext cx="1651587" cy="707886"/>
          </a:xfrm>
          <a:prstGeom prst="rect">
            <a:avLst/>
          </a:prstGeom>
          <a:noFill/>
          <a:ln>
            <a:noFill/>
          </a:ln>
        </p:spPr>
        <p:txBody>
          <a:bodyPr wrap="square" rtlCol="0">
            <a:spAutoFit/>
          </a:bodyPr>
          <a:lstStyle/>
          <a:p>
            <a:r>
              <a:rPr lang="fr-FR" sz="2000" b="1" dirty="0">
                <a:latin typeface="Helvetica Neue" panose="02000503000000020004" pitchFamily="2" charset="0"/>
                <a:ea typeface="Helvetica Neue" panose="02000503000000020004" pitchFamily="2" charset="0"/>
                <a:cs typeface="Helvetica Neue" panose="02000503000000020004" pitchFamily="2" charset="0"/>
              </a:rPr>
              <a:t>Amandine</a:t>
            </a:r>
          </a:p>
          <a:p>
            <a:endParaRPr lang="fr-FR" sz="2000"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2" name="ZoneTexte 11">
            <a:extLst>
              <a:ext uri="{FF2B5EF4-FFF2-40B4-BE49-F238E27FC236}">
                <a16:creationId xmlns:a16="http://schemas.microsoft.com/office/drawing/2014/main" id="{E7201CF0-531A-4810-A7DE-6ABBA5762D28}"/>
              </a:ext>
            </a:extLst>
          </p:cNvPr>
          <p:cNvSpPr txBox="1"/>
          <p:nvPr/>
        </p:nvSpPr>
        <p:spPr>
          <a:xfrm>
            <a:off x="4914741" y="3633130"/>
            <a:ext cx="2874822" cy="400110"/>
          </a:xfrm>
          <a:prstGeom prst="rect">
            <a:avLst/>
          </a:prstGeom>
          <a:noFill/>
          <a:ln>
            <a:noFill/>
          </a:ln>
        </p:spPr>
        <p:txBody>
          <a:bodyPr wrap="square" rtlCol="0">
            <a:spAutoFit/>
          </a:bodyPr>
          <a:lstStyle/>
          <a:p>
            <a:r>
              <a:rPr lang="fr-FR" sz="2000" dirty="0">
                <a:solidFill>
                  <a:srgbClr val="687C8D"/>
                </a:solidFill>
                <a:latin typeface="Helvetica Neue" panose="02000503000000020004" pitchFamily="2" charset="0"/>
                <a:ea typeface="Helvetica Neue" panose="02000503000000020004" pitchFamily="2" charset="0"/>
                <a:cs typeface="Helvetica Neue" panose="02000503000000020004" pitchFamily="2" charset="0"/>
              </a:rPr>
              <a:t>@Petite_Amande&lt;3</a:t>
            </a:r>
          </a:p>
        </p:txBody>
      </p:sp>
      <p:sp>
        <p:nvSpPr>
          <p:cNvPr id="15" name="ZoneTexte 14">
            <a:extLst>
              <a:ext uri="{FF2B5EF4-FFF2-40B4-BE49-F238E27FC236}">
                <a16:creationId xmlns:a16="http://schemas.microsoft.com/office/drawing/2014/main" id="{213E30AA-1C87-4EA9-82B3-E65EE1200986}"/>
              </a:ext>
            </a:extLst>
          </p:cNvPr>
          <p:cNvSpPr txBox="1"/>
          <p:nvPr/>
        </p:nvSpPr>
        <p:spPr>
          <a:xfrm>
            <a:off x="3520289" y="4304012"/>
            <a:ext cx="7221187" cy="830997"/>
          </a:xfrm>
          <a:prstGeom prst="rect">
            <a:avLst/>
          </a:prstGeom>
          <a:noFill/>
        </p:spPr>
        <p:txBody>
          <a:bodyPr wrap="square" rtlCol="0">
            <a:spAutoFit/>
          </a:bodyPr>
          <a:lstStyle/>
          <a:p>
            <a:r>
              <a:rPr lang="fr-FR" sz="2400" dirty="0">
                <a:latin typeface="Helvetica Neue" panose="02000503000000020004" pitchFamily="2" charset="0"/>
                <a:ea typeface="Helvetica Neue" panose="02000503000000020004" pitchFamily="2" charset="0"/>
                <a:cs typeface="Helvetica Neue" panose="02000503000000020004" pitchFamily="2" charset="0"/>
              </a:rPr>
              <a:t>J’y crois pas, mon dentiste veut me poser un implant et il ne me fait rien signer avant 🤯 </a:t>
            </a:r>
          </a:p>
        </p:txBody>
      </p:sp>
      <p:sp>
        <p:nvSpPr>
          <p:cNvPr id="17" name="ZoneTexte 16">
            <a:extLst>
              <a:ext uri="{FF2B5EF4-FFF2-40B4-BE49-F238E27FC236}">
                <a16:creationId xmlns:a16="http://schemas.microsoft.com/office/drawing/2014/main" id="{A9A4A678-3985-4349-8B03-6E41B63017B3}"/>
              </a:ext>
            </a:extLst>
          </p:cNvPr>
          <p:cNvSpPr txBox="1"/>
          <p:nvPr/>
        </p:nvSpPr>
        <p:spPr>
          <a:xfrm>
            <a:off x="2144864" y="2161513"/>
            <a:ext cx="7902272" cy="1200329"/>
          </a:xfrm>
          <a:prstGeom prst="rect">
            <a:avLst/>
          </a:prstGeom>
          <a:noFill/>
        </p:spPr>
        <p:txBody>
          <a:bodyPr wrap="square" rtlCol="0">
            <a:spAutoFit/>
          </a:bodyPr>
          <a:lstStyle/>
          <a:p>
            <a:pPr algn="ctr"/>
            <a:r>
              <a:rPr lang="fr-FR" sz="3600" b="1" dirty="0">
                <a:solidFill>
                  <a:srgbClr val="3B3B49"/>
                </a:solidFill>
                <a:latin typeface="Helvetica Neue" panose="02000503000000020004"/>
              </a:rPr>
              <a:t>« Le consentement aux soins est forcément écrit »</a:t>
            </a:r>
          </a:p>
        </p:txBody>
      </p:sp>
      <p:pic>
        <p:nvPicPr>
          <p:cNvPr id="11" name="Image 10" descr="Une image contenant horloge, assiette, dessin&#10;&#10;Description générée automatiquement">
            <a:extLst>
              <a:ext uri="{FF2B5EF4-FFF2-40B4-BE49-F238E27FC236}">
                <a16:creationId xmlns:a16="http://schemas.microsoft.com/office/drawing/2014/main" id="{200DFCDC-EDFB-4EBE-A1FE-A80059F5A819}"/>
              </a:ext>
            </a:extLst>
          </p:cNvPr>
          <p:cNvPicPr>
            <a:picLocks noChangeAspect="1"/>
          </p:cNvPicPr>
          <p:nvPr/>
        </p:nvPicPr>
        <p:blipFill>
          <a:blip r:embed="rId4"/>
          <a:stretch>
            <a:fillRect/>
          </a:stretch>
        </p:blipFill>
        <p:spPr>
          <a:xfrm>
            <a:off x="1345260" y="3579161"/>
            <a:ext cx="2331366" cy="2278380"/>
          </a:xfrm>
          <a:prstGeom prst="rect">
            <a:avLst/>
          </a:prstGeom>
        </p:spPr>
      </p:pic>
    </p:spTree>
    <p:extLst>
      <p:ext uri="{BB962C8B-B14F-4D97-AF65-F5344CB8AC3E}">
        <p14:creationId xmlns:p14="http://schemas.microsoft.com/office/powerpoint/2010/main" val="3280748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95130"/>
            <a:ext cx="9290952" cy="4625266"/>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585450"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63121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Le vrai du fake</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pic>
        <p:nvPicPr>
          <p:cNvPr id="6" name="Graphique 5" descr="Presse-papiers vérifié contour">
            <a:extLst>
              <a:ext uri="{FF2B5EF4-FFF2-40B4-BE49-F238E27FC236}">
                <a16:creationId xmlns:a16="http://schemas.microsoft.com/office/drawing/2014/main" id="{4330D6AF-FA64-4A99-8327-A9BD395E36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8920" y="0"/>
            <a:ext cx="1800720" cy="1800720"/>
          </a:xfrm>
          <a:prstGeom prst="rect">
            <a:avLst/>
          </a:prstGeom>
        </p:spPr>
      </p:pic>
      <p:sp>
        <p:nvSpPr>
          <p:cNvPr id="15" name="ZoneTexte 14">
            <a:extLst>
              <a:ext uri="{FF2B5EF4-FFF2-40B4-BE49-F238E27FC236}">
                <a16:creationId xmlns:a16="http://schemas.microsoft.com/office/drawing/2014/main" id="{213E30AA-1C87-4EA9-82B3-E65EE1200986}"/>
              </a:ext>
            </a:extLst>
          </p:cNvPr>
          <p:cNvSpPr txBox="1"/>
          <p:nvPr/>
        </p:nvSpPr>
        <p:spPr>
          <a:xfrm>
            <a:off x="1450524" y="3780229"/>
            <a:ext cx="9290952" cy="2862322"/>
          </a:xfrm>
          <a:prstGeom prst="rect">
            <a:avLst/>
          </a:prstGeom>
          <a:noFill/>
        </p:spPr>
        <p:txBody>
          <a:bodyPr wrap="square" rtlCol="0">
            <a:spAutoFit/>
          </a:bodyPr>
          <a:lstStyle/>
          <a:p>
            <a:pPr algn="ctr"/>
            <a:r>
              <a:rPr lang="fr-FR" sz="240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FAUX !</a:t>
            </a:r>
          </a:p>
          <a:p>
            <a:pPr algn="ctr"/>
            <a:r>
              <a:rPr lang="fr-FR" sz="2400" dirty="0">
                <a:latin typeface="Helvetica Neue" panose="02000503000000020004" pitchFamily="2" charset="0"/>
                <a:ea typeface="Helvetica Neue" panose="02000503000000020004" pitchFamily="2" charset="0"/>
                <a:cs typeface="Helvetica Neue" panose="02000503000000020004" pitchFamily="2" charset="0"/>
              </a:rPr>
              <a:t>La plupart du temps, un consentement oral suffit, sauf dans certaines circonstances : actes pratiqués dans l’intérêt d’autrui </a:t>
            </a:r>
            <a:r>
              <a:rPr lang="fr-FR" dirty="0">
                <a:latin typeface="Helvetica Neue" panose="02000503000000020004" pitchFamily="2" charset="0"/>
                <a:ea typeface="Helvetica Neue" panose="02000503000000020004" pitchFamily="2" charset="0"/>
                <a:cs typeface="Helvetica Neue" panose="02000503000000020004" pitchFamily="2" charset="0"/>
              </a:rPr>
              <a:t>(diagnostic d’une maladie chez le fœtus, prélèvement d’organes sauf en cas de refus expresse avant le décès…), </a:t>
            </a:r>
            <a:r>
              <a:rPr lang="fr-FR" sz="2400" dirty="0">
                <a:latin typeface="Helvetica Neue" panose="02000503000000020004" pitchFamily="2" charset="0"/>
                <a:ea typeface="Helvetica Neue" panose="02000503000000020004" pitchFamily="2" charset="0"/>
                <a:cs typeface="Helvetica Neue" panose="02000503000000020004" pitchFamily="2" charset="0"/>
              </a:rPr>
              <a:t>ou actes pratiqués dans l’intérêt général de la connaissance </a:t>
            </a:r>
            <a:r>
              <a:rPr lang="fr-FR" dirty="0">
                <a:latin typeface="Helvetica Neue" panose="02000503000000020004" pitchFamily="2" charset="0"/>
              </a:rPr>
              <a:t>(recherche biomédicale), </a:t>
            </a:r>
            <a:r>
              <a:rPr lang="fr-FR" sz="2400" dirty="0">
                <a:latin typeface="Helvetica Neue" panose="02000503000000020004" pitchFamily="2" charset="0"/>
                <a:ea typeface="Helvetica Neue" panose="02000503000000020004" pitchFamily="2" charset="0"/>
                <a:cs typeface="Helvetica Neue" panose="02000503000000020004" pitchFamily="2" charset="0"/>
              </a:rPr>
              <a:t>notamment.</a:t>
            </a:r>
          </a:p>
          <a:p>
            <a:pPr algn="ctr"/>
            <a:endParaRPr lang="fr-FR" sz="2000" dirty="0">
              <a:latin typeface="Helvetica Neue" panose="02000503000000020004" pitchFamily="2" charset="0"/>
              <a:ea typeface="Helvetica Neue" panose="02000503000000020004" pitchFamily="2" charset="0"/>
              <a:cs typeface="Helvetica Neue" panose="02000503000000020004" pitchFamily="2" charset="0"/>
            </a:endParaRPr>
          </a:p>
          <a:p>
            <a:pPr algn="ctr"/>
            <a:r>
              <a:rPr lang="fr-FR" sz="2000" i="1" dirty="0">
                <a:latin typeface="Helvetica Neue" panose="02000503000000020004" pitchFamily="2" charset="0"/>
                <a:sym typeface="Wingdings" panose="05000000000000000000" pitchFamily="2" charset="2"/>
              </a:rPr>
              <a:t> Notions : consentement libre et éclairé (en pratique)</a:t>
            </a:r>
            <a:endParaRPr lang="fr-FR" sz="2000" i="1" dirty="0">
              <a:latin typeface="Helvetica Neue" panose="02000503000000020004" pitchFamily="2" charset="0"/>
            </a:endParaRPr>
          </a:p>
        </p:txBody>
      </p:sp>
      <p:sp>
        <p:nvSpPr>
          <p:cNvPr id="17" name="ZoneTexte 16">
            <a:extLst>
              <a:ext uri="{FF2B5EF4-FFF2-40B4-BE49-F238E27FC236}">
                <a16:creationId xmlns:a16="http://schemas.microsoft.com/office/drawing/2014/main" id="{A9A4A678-3985-4349-8B03-6E41B63017B3}"/>
              </a:ext>
            </a:extLst>
          </p:cNvPr>
          <p:cNvSpPr txBox="1"/>
          <p:nvPr/>
        </p:nvSpPr>
        <p:spPr>
          <a:xfrm>
            <a:off x="2144864" y="2161513"/>
            <a:ext cx="7902272" cy="1200329"/>
          </a:xfrm>
          <a:prstGeom prst="rect">
            <a:avLst/>
          </a:prstGeom>
          <a:noFill/>
        </p:spPr>
        <p:txBody>
          <a:bodyPr wrap="square" rtlCol="0">
            <a:spAutoFit/>
          </a:bodyPr>
          <a:lstStyle/>
          <a:p>
            <a:pPr algn="ctr"/>
            <a:r>
              <a:rPr lang="fr-FR" sz="3600" b="1" dirty="0">
                <a:solidFill>
                  <a:srgbClr val="3B3B49"/>
                </a:solidFill>
                <a:latin typeface="Helvetica Neue" panose="02000503000000020004"/>
              </a:rPr>
              <a:t>« Le consentement aux soins est forcément écrit »</a:t>
            </a:r>
          </a:p>
        </p:txBody>
      </p:sp>
    </p:spTree>
    <p:extLst>
      <p:ext uri="{BB962C8B-B14F-4D97-AF65-F5344CB8AC3E}">
        <p14:creationId xmlns:p14="http://schemas.microsoft.com/office/powerpoint/2010/main" val="1313689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95130"/>
            <a:ext cx="9290952" cy="3923934"/>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585450"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63121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Le vrai du fake</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pic>
        <p:nvPicPr>
          <p:cNvPr id="6" name="Graphique 5" descr="Presse-papiers vérifié contour">
            <a:extLst>
              <a:ext uri="{FF2B5EF4-FFF2-40B4-BE49-F238E27FC236}">
                <a16:creationId xmlns:a16="http://schemas.microsoft.com/office/drawing/2014/main" id="{4330D6AF-FA64-4A99-8327-A9BD395E36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8920" y="0"/>
            <a:ext cx="1800720" cy="1800720"/>
          </a:xfrm>
          <a:prstGeom prst="rect">
            <a:avLst/>
          </a:prstGeom>
        </p:spPr>
      </p:pic>
      <p:sp>
        <p:nvSpPr>
          <p:cNvPr id="10" name="ZoneTexte 9">
            <a:extLst>
              <a:ext uri="{FF2B5EF4-FFF2-40B4-BE49-F238E27FC236}">
                <a16:creationId xmlns:a16="http://schemas.microsoft.com/office/drawing/2014/main" id="{937A787E-289C-4A48-80A8-08693A0867A4}"/>
              </a:ext>
            </a:extLst>
          </p:cNvPr>
          <p:cNvSpPr txBox="1"/>
          <p:nvPr/>
        </p:nvSpPr>
        <p:spPr>
          <a:xfrm>
            <a:off x="3568483" y="3633130"/>
            <a:ext cx="1127726" cy="400110"/>
          </a:xfrm>
          <a:prstGeom prst="rect">
            <a:avLst/>
          </a:prstGeom>
          <a:noFill/>
          <a:ln>
            <a:noFill/>
          </a:ln>
        </p:spPr>
        <p:txBody>
          <a:bodyPr wrap="square" rtlCol="0">
            <a:spAutoFit/>
          </a:bodyPr>
          <a:lstStyle/>
          <a:p>
            <a:r>
              <a:rPr lang="fr-FR" sz="2000" b="1" dirty="0">
                <a:latin typeface="Helvetica Neue" panose="02000503000000020004" pitchFamily="2" charset="0"/>
                <a:ea typeface="Helvetica Neue" panose="02000503000000020004" pitchFamily="2" charset="0"/>
                <a:cs typeface="Helvetica Neue" panose="02000503000000020004" pitchFamily="2" charset="0"/>
              </a:rPr>
              <a:t>Samia</a:t>
            </a:r>
          </a:p>
        </p:txBody>
      </p:sp>
      <p:sp>
        <p:nvSpPr>
          <p:cNvPr id="12" name="ZoneTexte 11">
            <a:extLst>
              <a:ext uri="{FF2B5EF4-FFF2-40B4-BE49-F238E27FC236}">
                <a16:creationId xmlns:a16="http://schemas.microsoft.com/office/drawing/2014/main" id="{E7201CF0-531A-4810-A7DE-6ABBA5762D28}"/>
              </a:ext>
            </a:extLst>
          </p:cNvPr>
          <p:cNvSpPr txBox="1"/>
          <p:nvPr/>
        </p:nvSpPr>
        <p:spPr>
          <a:xfrm>
            <a:off x="4470858" y="3633130"/>
            <a:ext cx="2874822" cy="400110"/>
          </a:xfrm>
          <a:prstGeom prst="rect">
            <a:avLst/>
          </a:prstGeom>
          <a:noFill/>
          <a:ln>
            <a:noFill/>
          </a:ln>
        </p:spPr>
        <p:txBody>
          <a:bodyPr wrap="square" rtlCol="0">
            <a:spAutoFit/>
          </a:bodyPr>
          <a:lstStyle/>
          <a:p>
            <a:r>
              <a:rPr lang="fr-FR" sz="2000" dirty="0">
                <a:solidFill>
                  <a:srgbClr val="687C8D"/>
                </a:solidFill>
                <a:latin typeface="Helvetica Neue" panose="02000503000000020004" pitchFamily="2" charset="0"/>
                <a:ea typeface="Helvetica Neue" panose="02000503000000020004" pitchFamily="2" charset="0"/>
                <a:cs typeface="Helvetica Neue" panose="02000503000000020004" pitchFamily="2" charset="0"/>
              </a:rPr>
              <a:t>@Samia_98</a:t>
            </a:r>
          </a:p>
        </p:txBody>
      </p:sp>
      <p:sp>
        <p:nvSpPr>
          <p:cNvPr id="15" name="ZoneTexte 14">
            <a:extLst>
              <a:ext uri="{FF2B5EF4-FFF2-40B4-BE49-F238E27FC236}">
                <a16:creationId xmlns:a16="http://schemas.microsoft.com/office/drawing/2014/main" id="{213E30AA-1C87-4EA9-82B3-E65EE1200986}"/>
              </a:ext>
            </a:extLst>
          </p:cNvPr>
          <p:cNvSpPr txBox="1"/>
          <p:nvPr/>
        </p:nvSpPr>
        <p:spPr>
          <a:xfrm>
            <a:off x="3520289" y="4304012"/>
            <a:ext cx="7221187" cy="1569660"/>
          </a:xfrm>
          <a:prstGeom prst="rect">
            <a:avLst/>
          </a:prstGeom>
          <a:noFill/>
        </p:spPr>
        <p:txBody>
          <a:bodyPr wrap="square" rtlCol="0">
            <a:spAutoFit/>
          </a:bodyPr>
          <a:lstStyle/>
          <a:p>
            <a:r>
              <a:rPr lang="fr-FR" sz="2400" dirty="0">
                <a:latin typeface="Helvetica Neue" panose="02000503000000020004" pitchFamily="2" charset="0"/>
                <a:ea typeface="Helvetica Neue" panose="02000503000000020004" pitchFamily="2" charset="0"/>
                <a:cs typeface="Helvetica Neue" panose="02000503000000020004" pitchFamily="2" charset="0"/>
              </a:rPr>
              <a:t>Je comprends pas, j’ai changé de médecin et il sait rien sur moi en fait 😲 Avec la carte vitale et tout, Internet, c’est pas encore automatique le transfert d’infos ?!</a:t>
            </a:r>
          </a:p>
        </p:txBody>
      </p:sp>
      <p:sp>
        <p:nvSpPr>
          <p:cNvPr id="17" name="ZoneTexte 16">
            <a:extLst>
              <a:ext uri="{FF2B5EF4-FFF2-40B4-BE49-F238E27FC236}">
                <a16:creationId xmlns:a16="http://schemas.microsoft.com/office/drawing/2014/main" id="{A9A4A678-3985-4349-8B03-6E41B63017B3}"/>
              </a:ext>
            </a:extLst>
          </p:cNvPr>
          <p:cNvSpPr txBox="1"/>
          <p:nvPr/>
        </p:nvSpPr>
        <p:spPr>
          <a:xfrm>
            <a:off x="1508854" y="2161513"/>
            <a:ext cx="9174292" cy="1384995"/>
          </a:xfrm>
          <a:prstGeom prst="rect">
            <a:avLst/>
          </a:prstGeom>
          <a:noFill/>
        </p:spPr>
        <p:txBody>
          <a:bodyPr wrap="square" rtlCol="0">
            <a:spAutoFit/>
          </a:bodyPr>
          <a:lstStyle/>
          <a:p>
            <a:pPr algn="ctr"/>
            <a:r>
              <a:rPr lang="fr-FR" sz="2800" b="1" dirty="0">
                <a:solidFill>
                  <a:srgbClr val="3B3B49"/>
                </a:solidFill>
                <a:latin typeface="Helvetica Neue" panose="02000503000000020004"/>
              </a:rPr>
              <a:t>« Le dossier médical d’un patient n’est pas transféré automatiquement s’il change de médecin »</a:t>
            </a:r>
          </a:p>
        </p:txBody>
      </p:sp>
      <p:pic>
        <p:nvPicPr>
          <p:cNvPr id="11" name="Image 10" descr="Une image contenant alimentation, tasse&#10;&#10;Description générée automatiquement">
            <a:extLst>
              <a:ext uri="{FF2B5EF4-FFF2-40B4-BE49-F238E27FC236}">
                <a16:creationId xmlns:a16="http://schemas.microsoft.com/office/drawing/2014/main" id="{968FE56C-65BA-4F35-880A-E5CFF43E33A3}"/>
              </a:ext>
            </a:extLst>
          </p:cNvPr>
          <p:cNvPicPr>
            <a:picLocks noChangeAspect="1"/>
          </p:cNvPicPr>
          <p:nvPr/>
        </p:nvPicPr>
        <p:blipFill>
          <a:blip r:embed="rId4"/>
          <a:stretch>
            <a:fillRect/>
          </a:stretch>
        </p:blipFill>
        <p:spPr>
          <a:xfrm>
            <a:off x="1399493" y="3535587"/>
            <a:ext cx="2072251" cy="2025155"/>
          </a:xfrm>
          <a:prstGeom prst="rect">
            <a:avLst/>
          </a:prstGeom>
        </p:spPr>
      </p:pic>
    </p:spTree>
    <p:extLst>
      <p:ext uri="{BB962C8B-B14F-4D97-AF65-F5344CB8AC3E}">
        <p14:creationId xmlns:p14="http://schemas.microsoft.com/office/powerpoint/2010/main" val="2240071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0C5C5"/>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1970843"/>
            <a:ext cx="9290952" cy="4762870"/>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585450"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015663"/>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Le vrai du fake</a:t>
            </a: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pic>
        <p:nvPicPr>
          <p:cNvPr id="6" name="Graphique 5" descr="Presse-papiers vérifié contour">
            <a:extLst>
              <a:ext uri="{FF2B5EF4-FFF2-40B4-BE49-F238E27FC236}">
                <a16:creationId xmlns:a16="http://schemas.microsoft.com/office/drawing/2014/main" id="{4330D6AF-FA64-4A99-8327-A9BD395E360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58920" y="0"/>
            <a:ext cx="1800720" cy="1800720"/>
          </a:xfrm>
          <a:prstGeom prst="rect">
            <a:avLst/>
          </a:prstGeom>
        </p:spPr>
      </p:pic>
      <p:sp>
        <p:nvSpPr>
          <p:cNvPr id="15" name="ZoneTexte 14">
            <a:extLst>
              <a:ext uri="{FF2B5EF4-FFF2-40B4-BE49-F238E27FC236}">
                <a16:creationId xmlns:a16="http://schemas.microsoft.com/office/drawing/2014/main" id="{213E30AA-1C87-4EA9-82B3-E65EE1200986}"/>
              </a:ext>
            </a:extLst>
          </p:cNvPr>
          <p:cNvSpPr txBox="1"/>
          <p:nvPr/>
        </p:nvSpPr>
        <p:spPr>
          <a:xfrm>
            <a:off x="1450524" y="2990114"/>
            <a:ext cx="9290952" cy="3847207"/>
          </a:xfrm>
          <a:prstGeom prst="rect">
            <a:avLst/>
          </a:prstGeom>
          <a:noFill/>
        </p:spPr>
        <p:txBody>
          <a:bodyPr wrap="square" rtlCol="0">
            <a:spAutoFit/>
          </a:bodyPr>
          <a:lstStyle/>
          <a:p>
            <a:pPr algn="ctr"/>
            <a:r>
              <a:rPr lang="fr-FR" sz="2400" dirty="0">
                <a:solidFill>
                  <a:srgbClr val="00B050"/>
                </a:solidFill>
                <a:latin typeface="Helvetica Neue" panose="02000503000000020004" pitchFamily="2" charset="0"/>
                <a:ea typeface="Helvetica Neue" panose="02000503000000020004" pitchFamily="2" charset="0"/>
                <a:cs typeface="Helvetica Neue" panose="02000503000000020004" pitchFamily="2" charset="0"/>
              </a:rPr>
              <a:t>VRAI ! </a:t>
            </a:r>
          </a:p>
          <a:p>
            <a:pPr algn="ctr"/>
            <a:r>
              <a:rPr lang="fr-FR" sz="2000" dirty="0">
                <a:latin typeface="Helvetica Neue" panose="02000503000000020004" pitchFamily="2" charset="0"/>
                <a:ea typeface="Helvetica Neue" panose="02000503000000020004" pitchFamily="2" charset="0"/>
                <a:cs typeface="Helvetica Neue" panose="02000503000000020004" pitchFamily="2" charset="0"/>
              </a:rPr>
              <a:t>Chaque patient peut accéder à son dossier médical et le faire transférer à un autre professionnel de santé, mais il faut en faire la demande à l’écrit. </a:t>
            </a:r>
          </a:p>
          <a:p>
            <a:pPr algn="ctr"/>
            <a:endParaRPr lang="fr-FR" sz="2000" dirty="0">
              <a:latin typeface="Helvetica Neue" panose="02000503000000020004" pitchFamily="2" charset="0"/>
              <a:ea typeface="Helvetica Neue" panose="02000503000000020004" pitchFamily="2" charset="0"/>
              <a:cs typeface="Helvetica Neue" panose="02000503000000020004" pitchFamily="2" charset="0"/>
            </a:endParaRPr>
          </a:p>
          <a:p>
            <a:pPr algn="ctr"/>
            <a:r>
              <a:rPr lang="fr-FR" sz="2000" dirty="0">
                <a:latin typeface="Helvetica Neue" panose="02000503000000020004" pitchFamily="2" charset="0"/>
                <a:ea typeface="Helvetica Neue" panose="02000503000000020004" pitchFamily="2" charset="0"/>
                <a:cs typeface="Helvetica Neue" panose="02000503000000020004" pitchFamily="2" charset="0"/>
              </a:rPr>
              <a:t>Le Dossier médical partagé permet de rassembler en ligne les informations essentielles de toutes les consultations, prescriptions… et simplifie la consultation des données par d’autres professionnels. Il est ouvert par l’usager, avec ou sans professionnel de santé. C’est l’usager qui décide qui peut accéder à quelles données (hors médecin traitant).</a:t>
            </a:r>
          </a:p>
          <a:p>
            <a:pPr algn="ctr"/>
            <a:endParaRPr lang="fr-FR" sz="2000" dirty="0">
              <a:latin typeface="Helvetica Neue" panose="02000503000000020004" pitchFamily="2" charset="0"/>
              <a:ea typeface="Helvetica Neue" panose="02000503000000020004" pitchFamily="2" charset="0"/>
              <a:cs typeface="Helvetica Neue" panose="02000503000000020004" pitchFamily="2" charset="0"/>
            </a:endParaRPr>
          </a:p>
          <a:p>
            <a:pPr algn="ctr"/>
            <a:r>
              <a:rPr lang="fr-FR" sz="2000" i="1" dirty="0">
                <a:latin typeface="Helvetica Neue" panose="02000503000000020004" pitchFamily="2" charset="0"/>
                <a:sym typeface="Wingdings" panose="05000000000000000000" pitchFamily="2" charset="2"/>
              </a:rPr>
              <a:t> Notions : le dossier médical / DMP / droit à l’information sur sa santé et son parcours de soins</a:t>
            </a:r>
          </a:p>
        </p:txBody>
      </p:sp>
      <p:sp>
        <p:nvSpPr>
          <p:cNvPr id="8" name="ZoneTexte 7">
            <a:extLst>
              <a:ext uri="{FF2B5EF4-FFF2-40B4-BE49-F238E27FC236}">
                <a16:creationId xmlns:a16="http://schemas.microsoft.com/office/drawing/2014/main" id="{CC757C89-802E-4AC2-87D6-6338D5191551}"/>
              </a:ext>
            </a:extLst>
          </p:cNvPr>
          <p:cNvSpPr txBox="1"/>
          <p:nvPr/>
        </p:nvSpPr>
        <p:spPr>
          <a:xfrm>
            <a:off x="1508854" y="2037226"/>
            <a:ext cx="9174292" cy="1384995"/>
          </a:xfrm>
          <a:prstGeom prst="rect">
            <a:avLst/>
          </a:prstGeom>
          <a:noFill/>
        </p:spPr>
        <p:txBody>
          <a:bodyPr wrap="square" rtlCol="0">
            <a:spAutoFit/>
          </a:bodyPr>
          <a:lstStyle/>
          <a:p>
            <a:pPr algn="ctr"/>
            <a:r>
              <a:rPr lang="fr-FR" sz="2800" b="1" dirty="0">
                <a:solidFill>
                  <a:srgbClr val="3B3B49"/>
                </a:solidFill>
                <a:latin typeface="Helvetica Neue" panose="02000503000000020004"/>
              </a:rPr>
              <a:t>« Le dossier médical d’un patient n’est pas transféré automatiquement s’il change de médecin »</a:t>
            </a:r>
          </a:p>
        </p:txBody>
      </p:sp>
    </p:spTree>
    <p:extLst>
      <p:ext uri="{BB962C8B-B14F-4D97-AF65-F5344CB8AC3E}">
        <p14:creationId xmlns:p14="http://schemas.microsoft.com/office/powerpoint/2010/main" val="916212781"/>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95130"/>
            <a:ext cx="9290952" cy="3923934"/>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585450"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63121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Le vrai du fake</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pic>
        <p:nvPicPr>
          <p:cNvPr id="6" name="Graphique 5" descr="Presse-papiers vérifié contour">
            <a:extLst>
              <a:ext uri="{FF2B5EF4-FFF2-40B4-BE49-F238E27FC236}">
                <a16:creationId xmlns:a16="http://schemas.microsoft.com/office/drawing/2014/main" id="{4330D6AF-FA64-4A99-8327-A9BD395E36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8920" y="0"/>
            <a:ext cx="1800720" cy="1800720"/>
          </a:xfrm>
          <a:prstGeom prst="rect">
            <a:avLst/>
          </a:prstGeom>
        </p:spPr>
      </p:pic>
      <p:sp>
        <p:nvSpPr>
          <p:cNvPr id="10" name="ZoneTexte 9">
            <a:extLst>
              <a:ext uri="{FF2B5EF4-FFF2-40B4-BE49-F238E27FC236}">
                <a16:creationId xmlns:a16="http://schemas.microsoft.com/office/drawing/2014/main" id="{937A787E-289C-4A48-80A8-08693A0867A4}"/>
              </a:ext>
            </a:extLst>
          </p:cNvPr>
          <p:cNvSpPr txBox="1"/>
          <p:nvPr/>
        </p:nvSpPr>
        <p:spPr>
          <a:xfrm>
            <a:off x="3568483" y="3633130"/>
            <a:ext cx="1127726" cy="400110"/>
          </a:xfrm>
          <a:prstGeom prst="rect">
            <a:avLst/>
          </a:prstGeom>
          <a:noFill/>
          <a:ln>
            <a:noFill/>
          </a:ln>
        </p:spPr>
        <p:txBody>
          <a:bodyPr wrap="square" rtlCol="0">
            <a:spAutoFit/>
          </a:bodyPr>
          <a:lstStyle/>
          <a:p>
            <a:r>
              <a:rPr lang="fr-FR" sz="2000" b="1" dirty="0">
                <a:latin typeface="Helvetica Neue" panose="02000503000000020004" pitchFamily="2" charset="0"/>
                <a:ea typeface="Helvetica Neue" panose="02000503000000020004" pitchFamily="2" charset="0"/>
                <a:cs typeface="Helvetica Neue" panose="02000503000000020004" pitchFamily="2" charset="0"/>
              </a:rPr>
              <a:t>Chen</a:t>
            </a:r>
          </a:p>
        </p:txBody>
      </p:sp>
      <p:sp>
        <p:nvSpPr>
          <p:cNvPr id="12" name="ZoneTexte 11">
            <a:extLst>
              <a:ext uri="{FF2B5EF4-FFF2-40B4-BE49-F238E27FC236}">
                <a16:creationId xmlns:a16="http://schemas.microsoft.com/office/drawing/2014/main" id="{E7201CF0-531A-4810-A7DE-6ABBA5762D28}"/>
              </a:ext>
            </a:extLst>
          </p:cNvPr>
          <p:cNvSpPr txBox="1"/>
          <p:nvPr/>
        </p:nvSpPr>
        <p:spPr>
          <a:xfrm>
            <a:off x="4470858" y="3633130"/>
            <a:ext cx="2874822" cy="400110"/>
          </a:xfrm>
          <a:prstGeom prst="rect">
            <a:avLst/>
          </a:prstGeom>
          <a:noFill/>
          <a:ln>
            <a:noFill/>
          </a:ln>
        </p:spPr>
        <p:txBody>
          <a:bodyPr wrap="square" rtlCol="0">
            <a:spAutoFit/>
          </a:bodyPr>
          <a:lstStyle/>
          <a:p>
            <a:r>
              <a:rPr lang="fr-FR" sz="2000" dirty="0">
                <a:solidFill>
                  <a:srgbClr val="687C8D"/>
                </a:solidFill>
                <a:latin typeface="Helvetica Neue" panose="02000503000000020004" pitchFamily="2" charset="0"/>
                <a:ea typeface="Helvetica Neue" panose="02000503000000020004" pitchFamily="2" charset="0"/>
                <a:cs typeface="Helvetica Neue" panose="02000503000000020004" pitchFamily="2" charset="0"/>
              </a:rPr>
              <a:t>@Chenbgsport</a:t>
            </a:r>
          </a:p>
        </p:txBody>
      </p:sp>
      <p:sp>
        <p:nvSpPr>
          <p:cNvPr id="15" name="ZoneTexte 14">
            <a:extLst>
              <a:ext uri="{FF2B5EF4-FFF2-40B4-BE49-F238E27FC236}">
                <a16:creationId xmlns:a16="http://schemas.microsoft.com/office/drawing/2014/main" id="{213E30AA-1C87-4EA9-82B3-E65EE1200986}"/>
              </a:ext>
            </a:extLst>
          </p:cNvPr>
          <p:cNvSpPr txBox="1"/>
          <p:nvPr/>
        </p:nvSpPr>
        <p:spPr>
          <a:xfrm>
            <a:off x="3520289" y="4304012"/>
            <a:ext cx="7221187" cy="1569660"/>
          </a:xfrm>
          <a:prstGeom prst="rect">
            <a:avLst/>
          </a:prstGeom>
          <a:noFill/>
        </p:spPr>
        <p:txBody>
          <a:bodyPr wrap="square" rtlCol="0">
            <a:spAutoFit/>
          </a:bodyPr>
          <a:lstStyle/>
          <a:p>
            <a:r>
              <a:rPr lang="fr-FR" sz="2400" dirty="0">
                <a:latin typeface="Helvetica Neue" panose="02000503000000020004" pitchFamily="2" charset="0"/>
                <a:ea typeface="Helvetica Neue" panose="02000503000000020004" pitchFamily="2" charset="0"/>
                <a:cs typeface="Helvetica Neue" panose="02000503000000020004" pitchFamily="2" charset="0"/>
              </a:rPr>
              <a:t>Les gars, c’est normal que je paye pas la même chose chez deux médecins différents alors que c’est la MÊME consultation ? (certificat médical chez un généraliste) 🧐</a:t>
            </a:r>
          </a:p>
        </p:txBody>
      </p:sp>
      <p:sp>
        <p:nvSpPr>
          <p:cNvPr id="17" name="ZoneTexte 16">
            <a:extLst>
              <a:ext uri="{FF2B5EF4-FFF2-40B4-BE49-F238E27FC236}">
                <a16:creationId xmlns:a16="http://schemas.microsoft.com/office/drawing/2014/main" id="{A9A4A678-3985-4349-8B03-6E41B63017B3}"/>
              </a:ext>
            </a:extLst>
          </p:cNvPr>
          <p:cNvSpPr txBox="1"/>
          <p:nvPr/>
        </p:nvSpPr>
        <p:spPr>
          <a:xfrm>
            <a:off x="1508854" y="2161513"/>
            <a:ext cx="9174292" cy="954107"/>
          </a:xfrm>
          <a:prstGeom prst="rect">
            <a:avLst/>
          </a:prstGeom>
          <a:noFill/>
        </p:spPr>
        <p:txBody>
          <a:bodyPr wrap="square" rtlCol="0">
            <a:spAutoFit/>
          </a:bodyPr>
          <a:lstStyle/>
          <a:p>
            <a:pPr algn="ctr"/>
            <a:r>
              <a:rPr lang="fr-FR" sz="2800" b="1" dirty="0">
                <a:solidFill>
                  <a:srgbClr val="3B3B49"/>
                </a:solidFill>
                <a:latin typeface="Helvetica Neue" panose="02000503000000020004"/>
              </a:rPr>
              <a:t>« Le prix des consultations chez un généraliste est toujours le même »</a:t>
            </a:r>
          </a:p>
        </p:txBody>
      </p:sp>
      <p:pic>
        <p:nvPicPr>
          <p:cNvPr id="13" name="Image 12" descr="Une image contenant signe, pièce&#10;&#10;Description générée automatiquement">
            <a:extLst>
              <a:ext uri="{FF2B5EF4-FFF2-40B4-BE49-F238E27FC236}">
                <a16:creationId xmlns:a16="http://schemas.microsoft.com/office/drawing/2014/main" id="{EE4E2F7D-C058-4580-81E0-47CF85651F73}"/>
              </a:ext>
            </a:extLst>
          </p:cNvPr>
          <p:cNvPicPr>
            <a:picLocks noChangeAspect="1"/>
          </p:cNvPicPr>
          <p:nvPr/>
        </p:nvPicPr>
        <p:blipFill>
          <a:blip r:embed="rId4"/>
          <a:stretch>
            <a:fillRect/>
          </a:stretch>
        </p:blipFill>
        <p:spPr>
          <a:xfrm>
            <a:off x="1365477" y="3567965"/>
            <a:ext cx="2237862" cy="2187002"/>
          </a:xfrm>
          <a:prstGeom prst="rect">
            <a:avLst/>
          </a:prstGeom>
        </p:spPr>
      </p:pic>
    </p:spTree>
    <p:extLst>
      <p:ext uri="{BB962C8B-B14F-4D97-AF65-F5344CB8AC3E}">
        <p14:creationId xmlns:p14="http://schemas.microsoft.com/office/powerpoint/2010/main" val="952006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95129"/>
            <a:ext cx="9290952" cy="444771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585450"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63121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Le vrai du fake</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pic>
        <p:nvPicPr>
          <p:cNvPr id="6" name="Graphique 5" descr="Presse-papiers vérifié contour">
            <a:extLst>
              <a:ext uri="{FF2B5EF4-FFF2-40B4-BE49-F238E27FC236}">
                <a16:creationId xmlns:a16="http://schemas.microsoft.com/office/drawing/2014/main" id="{4330D6AF-FA64-4A99-8327-A9BD395E36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8920" y="0"/>
            <a:ext cx="1800720" cy="1800720"/>
          </a:xfrm>
          <a:prstGeom prst="rect">
            <a:avLst/>
          </a:prstGeom>
        </p:spPr>
      </p:pic>
      <p:sp>
        <p:nvSpPr>
          <p:cNvPr id="15" name="ZoneTexte 14">
            <a:extLst>
              <a:ext uri="{FF2B5EF4-FFF2-40B4-BE49-F238E27FC236}">
                <a16:creationId xmlns:a16="http://schemas.microsoft.com/office/drawing/2014/main" id="{213E30AA-1C87-4EA9-82B3-E65EE1200986}"/>
              </a:ext>
            </a:extLst>
          </p:cNvPr>
          <p:cNvSpPr txBox="1"/>
          <p:nvPr/>
        </p:nvSpPr>
        <p:spPr>
          <a:xfrm>
            <a:off x="1450524" y="3336346"/>
            <a:ext cx="9290952" cy="3724096"/>
          </a:xfrm>
          <a:prstGeom prst="rect">
            <a:avLst/>
          </a:prstGeom>
          <a:noFill/>
        </p:spPr>
        <p:txBody>
          <a:bodyPr wrap="square" rtlCol="0">
            <a:spAutoFit/>
          </a:bodyPr>
          <a:lstStyle/>
          <a:p>
            <a:pPr algn="ctr"/>
            <a:r>
              <a:rPr lang="fr-FR" sz="240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FAUX !</a:t>
            </a:r>
          </a:p>
          <a:p>
            <a:pPr algn="ctr"/>
            <a:r>
              <a:rPr lang="fr-FR" sz="2000" dirty="0">
                <a:latin typeface="Helvetica Neue" panose="02000503000000020004" pitchFamily="2" charset="0"/>
                <a:ea typeface="Helvetica Neue" panose="02000503000000020004" pitchFamily="2" charset="0"/>
                <a:cs typeface="Helvetica Neue" panose="02000503000000020004" pitchFamily="2" charset="0"/>
              </a:rPr>
              <a:t>Certains professionnels de santé pratiquent des dépassements d’honoraires, c’est-à-dire qu’ils facturent les consultations au-delà des tarifs fixés par l’Assurance maladie.</a:t>
            </a:r>
          </a:p>
          <a:p>
            <a:pPr algn="ctr"/>
            <a:r>
              <a:rPr lang="fr-FR" sz="2000" dirty="0">
                <a:latin typeface="Helvetica Neue" panose="02000503000000020004" pitchFamily="2" charset="0"/>
                <a:ea typeface="Helvetica Neue" panose="02000503000000020004" pitchFamily="2" charset="0"/>
                <a:cs typeface="Helvetica Neue" panose="02000503000000020004" pitchFamily="2" charset="0"/>
              </a:rPr>
              <a:t>Avant de consulter, pensez à vérifier si le professionnel chez qui vous vous rendez est conventionné en secteur 1 (tarifs encadrés par l’AM) ou en secteur 2 (dépassements d’honoraires possibles) !</a:t>
            </a:r>
          </a:p>
          <a:p>
            <a:pPr algn="ctr"/>
            <a:endParaRPr lang="fr-FR" sz="2000" dirty="0">
              <a:latin typeface="Helvetica Neue" panose="02000503000000020004" pitchFamily="2" charset="0"/>
              <a:ea typeface="Helvetica Neue" panose="02000503000000020004" pitchFamily="2" charset="0"/>
              <a:cs typeface="Helvetica Neue" panose="02000503000000020004" pitchFamily="2" charset="0"/>
            </a:endParaRPr>
          </a:p>
          <a:p>
            <a:pPr algn="ctr"/>
            <a:r>
              <a:rPr lang="fr-FR" sz="2000" i="1" dirty="0">
                <a:latin typeface="Helvetica Neue" panose="02000503000000020004" pitchFamily="2" charset="0"/>
                <a:sym typeface="Wingdings" panose="05000000000000000000" pitchFamily="2" charset="2"/>
              </a:rPr>
              <a:t> Notions : prise en charge et remboursement des frais de santé / secteurs 1 et 2 / dépassements d’honoraires</a:t>
            </a:r>
          </a:p>
          <a:p>
            <a:pPr algn="ctr"/>
            <a:endParaRPr lang="fr-FR" sz="24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0" name="ZoneTexte 9">
            <a:extLst>
              <a:ext uri="{FF2B5EF4-FFF2-40B4-BE49-F238E27FC236}">
                <a16:creationId xmlns:a16="http://schemas.microsoft.com/office/drawing/2014/main" id="{A003FB37-7945-4DCD-AA1E-1EBDC992FC7C}"/>
              </a:ext>
            </a:extLst>
          </p:cNvPr>
          <p:cNvSpPr txBox="1"/>
          <p:nvPr/>
        </p:nvSpPr>
        <p:spPr>
          <a:xfrm>
            <a:off x="1508854" y="2161513"/>
            <a:ext cx="9174292" cy="954107"/>
          </a:xfrm>
          <a:prstGeom prst="rect">
            <a:avLst/>
          </a:prstGeom>
          <a:noFill/>
        </p:spPr>
        <p:txBody>
          <a:bodyPr wrap="square" rtlCol="0">
            <a:spAutoFit/>
          </a:bodyPr>
          <a:lstStyle/>
          <a:p>
            <a:pPr algn="ctr"/>
            <a:r>
              <a:rPr lang="fr-FR" sz="2800" b="1" dirty="0">
                <a:solidFill>
                  <a:srgbClr val="3B3B49"/>
                </a:solidFill>
                <a:latin typeface="Helvetica Neue" panose="02000503000000020004"/>
              </a:rPr>
              <a:t>« Le prix des consultations chez un généraliste est toujours le même »</a:t>
            </a:r>
          </a:p>
        </p:txBody>
      </p:sp>
    </p:spTree>
    <p:extLst>
      <p:ext uri="{BB962C8B-B14F-4D97-AF65-F5344CB8AC3E}">
        <p14:creationId xmlns:p14="http://schemas.microsoft.com/office/powerpoint/2010/main" val="3304916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95130"/>
            <a:ext cx="9290952" cy="3923934"/>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585450"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63121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Le vrai du fake</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pic>
        <p:nvPicPr>
          <p:cNvPr id="6" name="Graphique 5" descr="Presse-papiers vérifié contour">
            <a:extLst>
              <a:ext uri="{FF2B5EF4-FFF2-40B4-BE49-F238E27FC236}">
                <a16:creationId xmlns:a16="http://schemas.microsoft.com/office/drawing/2014/main" id="{4330D6AF-FA64-4A99-8327-A9BD395E36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8920" y="0"/>
            <a:ext cx="1800720" cy="1800720"/>
          </a:xfrm>
          <a:prstGeom prst="rect">
            <a:avLst/>
          </a:prstGeom>
        </p:spPr>
      </p:pic>
      <p:sp>
        <p:nvSpPr>
          <p:cNvPr id="10" name="ZoneTexte 9">
            <a:extLst>
              <a:ext uri="{FF2B5EF4-FFF2-40B4-BE49-F238E27FC236}">
                <a16:creationId xmlns:a16="http://schemas.microsoft.com/office/drawing/2014/main" id="{937A787E-289C-4A48-80A8-08693A0867A4}"/>
              </a:ext>
            </a:extLst>
          </p:cNvPr>
          <p:cNvSpPr txBox="1"/>
          <p:nvPr/>
        </p:nvSpPr>
        <p:spPr>
          <a:xfrm>
            <a:off x="3568483" y="3633130"/>
            <a:ext cx="1358624" cy="400110"/>
          </a:xfrm>
          <a:prstGeom prst="rect">
            <a:avLst/>
          </a:prstGeom>
          <a:noFill/>
          <a:ln>
            <a:noFill/>
          </a:ln>
        </p:spPr>
        <p:txBody>
          <a:bodyPr wrap="square" rtlCol="0">
            <a:spAutoFit/>
          </a:bodyPr>
          <a:lstStyle/>
          <a:p>
            <a:r>
              <a:rPr lang="fr-FR" sz="2000" b="1" dirty="0">
                <a:latin typeface="Helvetica Neue" panose="02000503000000020004" pitchFamily="2" charset="0"/>
                <a:ea typeface="Helvetica Neue" panose="02000503000000020004" pitchFamily="2" charset="0"/>
                <a:cs typeface="Helvetica Neue" panose="02000503000000020004" pitchFamily="2" charset="0"/>
              </a:rPr>
              <a:t>Thomas</a:t>
            </a:r>
          </a:p>
        </p:txBody>
      </p:sp>
      <p:sp>
        <p:nvSpPr>
          <p:cNvPr id="12" name="ZoneTexte 11">
            <a:extLst>
              <a:ext uri="{FF2B5EF4-FFF2-40B4-BE49-F238E27FC236}">
                <a16:creationId xmlns:a16="http://schemas.microsoft.com/office/drawing/2014/main" id="{E7201CF0-531A-4810-A7DE-6ABBA5762D28}"/>
              </a:ext>
            </a:extLst>
          </p:cNvPr>
          <p:cNvSpPr txBox="1"/>
          <p:nvPr/>
        </p:nvSpPr>
        <p:spPr>
          <a:xfrm>
            <a:off x="4639534" y="3633130"/>
            <a:ext cx="2874822" cy="400110"/>
          </a:xfrm>
          <a:prstGeom prst="rect">
            <a:avLst/>
          </a:prstGeom>
          <a:noFill/>
          <a:ln>
            <a:noFill/>
          </a:ln>
        </p:spPr>
        <p:txBody>
          <a:bodyPr wrap="square" rtlCol="0">
            <a:spAutoFit/>
          </a:bodyPr>
          <a:lstStyle/>
          <a:p>
            <a:r>
              <a:rPr lang="fr-FR" sz="2000" dirty="0">
                <a:solidFill>
                  <a:srgbClr val="687C8D"/>
                </a:solidFill>
                <a:latin typeface="Helvetica Neue" panose="02000503000000020004" pitchFamily="2" charset="0"/>
                <a:ea typeface="Helvetica Neue" panose="02000503000000020004" pitchFamily="2" charset="0"/>
                <a:cs typeface="Helvetica Neue" panose="02000503000000020004" pitchFamily="2" charset="0"/>
              </a:rPr>
              <a:t>@Tomtom98</a:t>
            </a:r>
          </a:p>
        </p:txBody>
      </p:sp>
      <p:sp>
        <p:nvSpPr>
          <p:cNvPr id="15" name="ZoneTexte 14">
            <a:extLst>
              <a:ext uri="{FF2B5EF4-FFF2-40B4-BE49-F238E27FC236}">
                <a16:creationId xmlns:a16="http://schemas.microsoft.com/office/drawing/2014/main" id="{213E30AA-1C87-4EA9-82B3-E65EE1200986}"/>
              </a:ext>
            </a:extLst>
          </p:cNvPr>
          <p:cNvSpPr txBox="1"/>
          <p:nvPr/>
        </p:nvSpPr>
        <p:spPr>
          <a:xfrm>
            <a:off x="3520289" y="4304012"/>
            <a:ext cx="7221187" cy="1200329"/>
          </a:xfrm>
          <a:prstGeom prst="rect">
            <a:avLst/>
          </a:prstGeom>
          <a:noFill/>
        </p:spPr>
        <p:txBody>
          <a:bodyPr wrap="square" rtlCol="0">
            <a:spAutoFit/>
          </a:bodyPr>
          <a:lstStyle/>
          <a:p>
            <a:r>
              <a:rPr lang="fr-FR" sz="2400" dirty="0">
                <a:latin typeface="Helvetica Neue" panose="02000503000000020004" pitchFamily="2" charset="0"/>
                <a:ea typeface="Helvetica Neue" panose="02000503000000020004" pitchFamily="2" charset="0"/>
                <a:cs typeface="Helvetica Neue" panose="02000503000000020004" pitchFamily="2" charset="0"/>
              </a:rPr>
              <a:t>Vous connaissez pas un bon médecin ?! Mon médecin traitant est parti à la retraite et je suis perdu 👀  je sais pas qui choisir</a:t>
            </a:r>
          </a:p>
        </p:txBody>
      </p:sp>
      <p:sp>
        <p:nvSpPr>
          <p:cNvPr id="17" name="ZoneTexte 16">
            <a:extLst>
              <a:ext uri="{FF2B5EF4-FFF2-40B4-BE49-F238E27FC236}">
                <a16:creationId xmlns:a16="http://schemas.microsoft.com/office/drawing/2014/main" id="{A9A4A678-3985-4349-8B03-6E41B63017B3}"/>
              </a:ext>
            </a:extLst>
          </p:cNvPr>
          <p:cNvSpPr txBox="1"/>
          <p:nvPr/>
        </p:nvSpPr>
        <p:spPr>
          <a:xfrm>
            <a:off x="1508854" y="2161513"/>
            <a:ext cx="9174292" cy="954107"/>
          </a:xfrm>
          <a:prstGeom prst="rect">
            <a:avLst/>
          </a:prstGeom>
          <a:noFill/>
        </p:spPr>
        <p:txBody>
          <a:bodyPr wrap="square" rtlCol="0">
            <a:spAutoFit/>
          </a:bodyPr>
          <a:lstStyle/>
          <a:p>
            <a:pPr algn="ctr"/>
            <a:r>
              <a:rPr lang="fr-FR" sz="2800" b="1" dirty="0">
                <a:solidFill>
                  <a:srgbClr val="3B3B49"/>
                </a:solidFill>
                <a:latin typeface="Helvetica Neue" panose="02000503000000020004"/>
              </a:rPr>
              <a:t>« Le médecin traitant peut être un généraliste ou un spécialiste »</a:t>
            </a:r>
          </a:p>
        </p:txBody>
      </p:sp>
      <p:pic>
        <p:nvPicPr>
          <p:cNvPr id="11" name="Image 10">
            <a:extLst>
              <a:ext uri="{FF2B5EF4-FFF2-40B4-BE49-F238E27FC236}">
                <a16:creationId xmlns:a16="http://schemas.microsoft.com/office/drawing/2014/main" id="{D9F6D878-3F64-4C57-B839-9487D79784D6}"/>
              </a:ext>
            </a:extLst>
          </p:cNvPr>
          <p:cNvPicPr>
            <a:picLocks noChangeAspect="1"/>
          </p:cNvPicPr>
          <p:nvPr/>
        </p:nvPicPr>
        <p:blipFill>
          <a:blip r:embed="rId4"/>
          <a:stretch>
            <a:fillRect/>
          </a:stretch>
        </p:blipFill>
        <p:spPr>
          <a:xfrm>
            <a:off x="1377467" y="3535532"/>
            <a:ext cx="2191016" cy="2141220"/>
          </a:xfrm>
          <a:prstGeom prst="rect">
            <a:avLst/>
          </a:prstGeom>
        </p:spPr>
      </p:pic>
    </p:spTree>
    <p:extLst>
      <p:ext uri="{BB962C8B-B14F-4D97-AF65-F5344CB8AC3E}">
        <p14:creationId xmlns:p14="http://schemas.microsoft.com/office/powerpoint/2010/main" val="2592673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0C5C5"/>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95130"/>
            <a:ext cx="9290952" cy="4314548"/>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585450"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015663"/>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Le vrai du fake</a:t>
            </a: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pic>
        <p:nvPicPr>
          <p:cNvPr id="6" name="Graphique 5" descr="Presse-papiers vérifié contour">
            <a:extLst>
              <a:ext uri="{FF2B5EF4-FFF2-40B4-BE49-F238E27FC236}">
                <a16:creationId xmlns:a16="http://schemas.microsoft.com/office/drawing/2014/main" id="{4330D6AF-FA64-4A99-8327-A9BD395E36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58920" y="0"/>
            <a:ext cx="1800720" cy="1800720"/>
          </a:xfrm>
          <a:prstGeom prst="rect">
            <a:avLst/>
          </a:prstGeom>
        </p:spPr>
      </p:pic>
      <p:sp>
        <p:nvSpPr>
          <p:cNvPr id="15" name="ZoneTexte 14">
            <a:extLst>
              <a:ext uri="{FF2B5EF4-FFF2-40B4-BE49-F238E27FC236}">
                <a16:creationId xmlns:a16="http://schemas.microsoft.com/office/drawing/2014/main" id="{213E30AA-1C87-4EA9-82B3-E65EE1200986}"/>
              </a:ext>
            </a:extLst>
          </p:cNvPr>
          <p:cNvSpPr txBox="1"/>
          <p:nvPr/>
        </p:nvSpPr>
        <p:spPr>
          <a:xfrm>
            <a:off x="1450524" y="3780229"/>
            <a:ext cx="9290952" cy="2616101"/>
          </a:xfrm>
          <a:prstGeom prst="rect">
            <a:avLst/>
          </a:prstGeom>
          <a:noFill/>
        </p:spPr>
        <p:txBody>
          <a:bodyPr wrap="square" rtlCol="0">
            <a:spAutoFit/>
          </a:bodyPr>
          <a:lstStyle/>
          <a:p>
            <a:pPr algn="ctr"/>
            <a:r>
              <a:rPr lang="fr-FR" sz="2400" dirty="0">
                <a:solidFill>
                  <a:srgbClr val="00B050"/>
                </a:solidFill>
                <a:latin typeface="Helvetica Neue" panose="02000503000000020004" pitchFamily="2" charset="0"/>
                <a:ea typeface="Helvetica Neue" panose="02000503000000020004" pitchFamily="2" charset="0"/>
                <a:cs typeface="Helvetica Neue" panose="02000503000000020004" pitchFamily="2" charset="0"/>
              </a:rPr>
              <a:t>VRAI ! </a:t>
            </a:r>
          </a:p>
          <a:p>
            <a:pPr algn="ctr"/>
            <a:r>
              <a:rPr lang="fr-FR" sz="2400" dirty="0">
                <a:latin typeface="Helvetica Neue" panose="02000503000000020004" pitchFamily="2" charset="0"/>
                <a:ea typeface="Helvetica Neue" panose="02000503000000020004" pitchFamily="2" charset="0"/>
                <a:cs typeface="Helvetica Neue" panose="02000503000000020004" pitchFamily="2" charset="0"/>
              </a:rPr>
              <a:t>Il doit simplement vous confirmer qu’il est d’accord. La déclaration d’un médecin traitant permet de suivre un parcours de soins plus coordonné et d’être mieux remboursé : elle doit être faite auprès de l’Assurance maladie.</a:t>
            </a:r>
          </a:p>
          <a:p>
            <a:pPr algn="ctr"/>
            <a:endParaRPr lang="fr-FR" sz="2000" dirty="0">
              <a:latin typeface="Helvetica Neue" panose="02000503000000020004" pitchFamily="2" charset="0"/>
              <a:ea typeface="Helvetica Neue" panose="02000503000000020004" pitchFamily="2" charset="0"/>
              <a:cs typeface="Helvetica Neue" panose="02000503000000020004" pitchFamily="2" charset="0"/>
            </a:endParaRPr>
          </a:p>
          <a:p>
            <a:pPr algn="ctr"/>
            <a:r>
              <a:rPr lang="fr-FR" sz="2000" i="1" dirty="0">
                <a:latin typeface="Helvetica Neue" panose="02000503000000020004" pitchFamily="2" charset="0"/>
                <a:sym typeface="Wingdings" panose="05000000000000000000" pitchFamily="2" charset="2"/>
              </a:rPr>
              <a:t> Notions : le choix du médecin traitant</a:t>
            </a:r>
            <a:endParaRPr lang="fr-FR" sz="2000" i="1" dirty="0">
              <a:latin typeface="Helvetica Neue" panose="02000503000000020004" pitchFamily="2" charset="0"/>
            </a:endParaRPr>
          </a:p>
        </p:txBody>
      </p:sp>
      <p:sp>
        <p:nvSpPr>
          <p:cNvPr id="10" name="ZoneTexte 9">
            <a:extLst>
              <a:ext uri="{FF2B5EF4-FFF2-40B4-BE49-F238E27FC236}">
                <a16:creationId xmlns:a16="http://schemas.microsoft.com/office/drawing/2014/main" id="{FC11FD4F-7E9B-4BE6-AB94-E6646BA06CD7}"/>
              </a:ext>
            </a:extLst>
          </p:cNvPr>
          <p:cNvSpPr txBox="1"/>
          <p:nvPr/>
        </p:nvSpPr>
        <p:spPr>
          <a:xfrm>
            <a:off x="1508854" y="2161513"/>
            <a:ext cx="9174292" cy="954107"/>
          </a:xfrm>
          <a:prstGeom prst="rect">
            <a:avLst/>
          </a:prstGeom>
          <a:noFill/>
        </p:spPr>
        <p:txBody>
          <a:bodyPr wrap="square" rtlCol="0">
            <a:spAutoFit/>
          </a:bodyPr>
          <a:lstStyle/>
          <a:p>
            <a:pPr algn="ctr"/>
            <a:r>
              <a:rPr lang="fr-FR" sz="2800" b="1" dirty="0">
                <a:solidFill>
                  <a:srgbClr val="3B3B49"/>
                </a:solidFill>
                <a:latin typeface="Helvetica Neue" panose="02000503000000020004"/>
              </a:rPr>
              <a:t>« Le médecin traitant peut être un généraliste ou un spécialiste »</a:t>
            </a:r>
          </a:p>
        </p:txBody>
      </p:sp>
    </p:spTree>
    <p:extLst>
      <p:ext uri="{BB962C8B-B14F-4D97-AF65-F5344CB8AC3E}">
        <p14:creationId xmlns:p14="http://schemas.microsoft.com/office/powerpoint/2010/main" val="2616560107"/>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95130"/>
            <a:ext cx="9290952" cy="3923934"/>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585450"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015663"/>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Le vrai du fake</a:t>
            </a: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pic>
        <p:nvPicPr>
          <p:cNvPr id="6" name="Graphique 5" descr="Presse-papiers vérifié contour">
            <a:extLst>
              <a:ext uri="{FF2B5EF4-FFF2-40B4-BE49-F238E27FC236}">
                <a16:creationId xmlns:a16="http://schemas.microsoft.com/office/drawing/2014/main" id="{4330D6AF-FA64-4A99-8327-A9BD395E36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8920" y="0"/>
            <a:ext cx="1800720" cy="1800720"/>
          </a:xfrm>
          <a:prstGeom prst="rect">
            <a:avLst/>
          </a:prstGeom>
        </p:spPr>
      </p:pic>
      <p:sp>
        <p:nvSpPr>
          <p:cNvPr id="10" name="ZoneTexte 9">
            <a:extLst>
              <a:ext uri="{FF2B5EF4-FFF2-40B4-BE49-F238E27FC236}">
                <a16:creationId xmlns:a16="http://schemas.microsoft.com/office/drawing/2014/main" id="{937A787E-289C-4A48-80A8-08693A0867A4}"/>
              </a:ext>
            </a:extLst>
          </p:cNvPr>
          <p:cNvSpPr txBox="1"/>
          <p:nvPr/>
        </p:nvSpPr>
        <p:spPr>
          <a:xfrm>
            <a:off x="3568483" y="3633130"/>
            <a:ext cx="1358624" cy="400110"/>
          </a:xfrm>
          <a:prstGeom prst="rect">
            <a:avLst/>
          </a:prstGeom>
          <a:noFill/>
          <a:ln>
            <a:noFill/>
          </a:ln>
        </p:spPr>
        <p:txBody>
          <a:bodyPr wrap="square" rtlCol="0">
            <a:spAutoFit/>
          </a:bodyPr>
          <a:lstStyle/>
          <a:p>
            <a:r>
              <a:rPr lang="fr-FR" sz="2000" b="1" dirty="0">
                <a:latin typeface="Helvetica Neue" panose="02000503000000020004" pitchFamily="2" charset="0"/>
                <a:ea typeface="Helvetica Neue" panose="02000503000000020004" pitchFamily="2" charset="0"/>
                <a:cs typeface="Helvetica Neue" panose="02000503000000020004" pitchFamily="2" charset="0"/>
              </a:rPr>
              <a:t>Sophie</a:t>
            </a:r>
          </a:p>
        </p:txBody>
      </p:sp>
      <p:sp>
        <p:nvSpPr>
          <p:cNvPr id="12" name="ZoneTexte 11">
            <a:extLst>
              <a:ext uri="{FF2B5EF4-FFF2-40B4-BE49-F238E27FC236}">
                <a16:creationId xmlns:a16="http://schemas.microsoft.com/office/drawing/2014/main" id="{E7201CF0-531A-4810-A7DE-6ABBA5762D28}"/>
              </a:ext>
            </a:extLst>
          </p:cNvPr>
          <p:cNvSpPr txBox="1"/>
          <p:nvPr/>
        </p:nvSpPr>
        <p:spPr>
          <a:xfrm>
            <a:off x="4639534" y="3633130"/>
            <a:ext cx="2874822" cy="400110"/>
          </a:xfrm>
          <a:prstGeom prst="rect">
            <a:avLst/>
          </a:prstGeom>
          <a:noFill/>
          <a:ln>
            <a:noFill/>
          </a:ln>
        </p:spPr>
        <p:txBody>
          <a:bodyPr wrap="square" rtlCol="0">
            <a:spAutoFit/>
          </a:bodyPr>
          <a:lstStyle/>
          <a:p>
            <a:r>
              <a:rPr lang="fr-FR" sz="2000" dirty="0">
                <a:solidFill>
                  <a:srgbClr val="687C8D"/>
                </a:solidFill>
                <a:latin typeface="Helvetica Neue" panose="02000503000000020004" pitchFamily="2" charset="0"/>
                <a:ea typeface="Helvetica Neue" panose="02000503000000020004" pitchFamily="2" charset="0"/>
                <a:cs typeface="Helvetica Neue" panose="02000503000000020004" pitchFamily="2" charset="0"/>
              </a:rPr>
              <a:t>@Sophinette1809</a:t>
            </a:r>
          </a:p>
        </p:txBody>
      </p:sp>
      <p:sp>
        <p:nvSpPr>
          <p:cNvPr id="15" name="ZoneTexte 14">
            <a:extLst>
              <a:ext uri="{FF2B5EF4-FFF2-40B4-BE49-F238E27FC236}">
                <a16:creationId xmlns:a16="http://schemas.microsoft.com/office/drawing/2014/main" id="{213E30AA-1C87-4EA9-82B3-E65EE1200986}"/>
              </a:ext>
            </a:extLst>
          </p:cNvPr>
          <p:cNvSpPr txBox="1"/>
          <p:nvPr/>
        </p:nvSpPr>
        <p:spPr>
          <a:xfrm>
            <a:off x="3520289" y="4304012"/>
            <a:ext cx="7221187" cy="830997"/>
          </a:xfrm>
          <a:prstGeom prst="rect">
            <a:avLst/>
          </a:prstGeom>
          <a:noFill/>
        </p:spPr>
        <p:txBody>
          <a:bodyPr wrap="square" rtlCol="0">
            <a:spAutoFit/>
          </a:bodyPr>
          <a:lstStyle/>
          <a:p>
            <a:r>
              <a:rPr lang="fr-FR" sz="2400" dirty="0">
                <a:latin typeface="Helvetica Neue" panose="02000503000000020004" pitchFamily="2" charset="0"/>
                <a:ea typeface="Helvetica Neue" panose="02000503000000020004" pitchFamily="2" charset="0"/>
                <a:cs typeface="Helvetica Neue" panose="02000503000000020004" pitchFamily="2" charset="0"/>
              </a:rPr>
              <a:t>C’est la misère ici pour trouver un dermatologue :( je pensais pas vivre autant dans le désert en fait :(</a:t>
            </a:r>
          </a:p>
        </p:txBody>
      </p:sp>
      <p:sp>
        <p:nvSpPr>
          <p:cNvPr id="17" name="ZoneTexte 16">
            <a:extLst>
              <a:ext uri="{FF2B5EF4-FFF2-40B4-BE49-F238E27FC236}">
                <a16:creationId xmlns:a16="http://schemas.microsoft.com/office/drawing/2014/main" id="{A9A4A678-3985-4349-8B03-6E41B63017B3}"/>
              </a:ext>
            </a:extLst>
          </p:cNvPr>
          <p:cNvSpPr txBox="1"/>
          <p:nvPr/>
        </p:nvSpPr>
        <p:spPr>
          <a:xfrm>
            <a:off x="1508854" y="2161513"/>
            <a:ext cx="9174292" cy="523220"/>
          </a:xfrm>
          <a:prstGeom prst="rect">
            <a:avLst/>
          </a:prstGeom>
          <a:noFill/>
        </p:spPr>
        <p:txBody>
          <a:bodyPr wrap="square" rtlCol="0">
            <a:spAutoFit/>
          </a:bodyPr>
          <a:lstStyle/>
          <a:p>
            <a:pPr algn="ctr"/>
            <a:r>
              <a:rPr lang="fr-FR" sz="2800" b="1" dirty="0">
                <a:solidFill>
                  <a:srgbClr val="3B3B49"/>
                </a:solidFill>
                <a:latin typeface="Helvetica Neue" panose="02000503000000020004"/>
              </a:rPr>
              <a:t>« L’accès aux soins est un droit »</a:t>
            </a:r>
          </a:p>
        </p:txBody>
      </p:sp>
      <p:pic>
        <p:nvPicPr>
          <p:cNvPr id="13" name="Image 12" descr="Une image contenant table, assiette, tasse, alimentation&#10;&#10;Description générée automatiquement">
            <a:extLst>
              <a:ext uri="{FF2B5EF4-FFF2-40B4-BE49-F238E27FC236}">
                <a16:creationId xmlns:a16="http://schemas.microsoft.com/office/drawing/2014/main" id="{44E32943-79BD-45BF-9E27-F39475C4BF96}"/>
              </a:ext>
            </a:extLst>
          </p:cNvPr>
          <p:cNvPicPr>
            <a:picLocks noChangeAspect="1"/>
          </p:cNvPicPr>
          <p:nvPr/>
        </p:nvPicPr>
        <p:blipFill>
          <a:blip r:embed="rId4"/>
          <a:stretch>
            <a:fillRect/>
          </a:stretch>
        </p:blipFill>
        <p:spPr>
          <a:xfrm>
            <a:off x="1412414" y="3439614"/>
            <a:ext cx="2183010" cy="2133396"/>
          </a:xfrm>
          <a:prstGeom prst="rect">
            <a:avLst/>
          </a:prstGeom>
        </p:spPr>
      </p:pic>
    </p:spTree>
    <p:extLst>
      <p:ext uri="{BB962C8B-B14F-4D97-AF65-F5344CB8AC3E}">
        <p14:creationId xmlns:p14="http://schemas.microsoft.com/office/powerpoint/2010/main" val="2831682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C05B07-2EC2-164D-B4A3-A5614BCB2A9D}"/>
              </a:ext>
            </a:extLst>
          </p:cNvPr>
          <p:cNvSpPr/>
          <p:nvPr/>
        </p:nvSpPr>
        <p:spPr>
          <a:xfrm>
            <a:off x="7464614" y="1783959"/>
            <a:ext cx="4087306" cy="2889114"/>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srgbClr val="3B3B49"/>
                </a:solidFill>
                <a:effectLst/>
                <a:uLnTx/>
                <a:uFillTx/>
                <a:latin typeface="Helvetica Neue" panose="02000503000000020004"/>
                <a:ea typeface="+mn-ea"/>
                <a:cs typeface="+mn-cs"/>
              </a:rPr>
              <a:t>Introduction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0" i="0" u="none" strike="noStrike" kern="1200" cap="none" spc="0" normalizeH="0" baseline="0" noProof="0" dirty="0">
                <a:ln>
                  <a:noFill/>
                </a:ln>
                <a:solidFill>
                  <a:srgbClr val="3B3B49"/>
                </a:solidFill>
                <a:effectLst/>
                <a:uLnTx/>
                <a:uFillTx/>
                <a:latin typeface="Helvetica Neue" panose="02000503000000020004"/>
                <a:ea typeface="+mn-ea"/>
                <a:cs typeface="+mn-cs"/>
              </a:rPr>
              <a:t>6 min</a:t>
            </a:r>
          </a:p>
        </p:txBody>
      </p:sp>
      <p:sp>
        <p:nvSpPr>
          <p:cNvPr id="27" name="Freeform: Shape 26">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Image 5">
            <a:extLst>
              <a:ext uri="{FF2B5EF4-FFF2-40B4-BE49-F238E27FC236}">
                <a16:creationId xmlns:a16="http://schemas.microsoft.com/office/drawing/2014/main" id="{CDF7E360-59EA-42A8-BE37-DB82754047A7}"/>
              </a:ext>
            </a:extLst>
          </p:cNvPr>
          <p:cNvPicPr>
            <a:picLocks noChangeAspect="1"/>
          </p:cNvPicPr>
          <p:nvPr/>
        </p:nvPicPr>
        <p:blipFill rotWithShape="1">
          <a:blip r:embed="rId2"/>
          <a:srcRect l="2603" b="4378"/>
          <a:stretch/>
        </p:blipFill>
        <p:spPr>
          <a:xfrm>
            <a:off x="1" y="0"/>
            <a:ext cx="684561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9054924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95129"/>
            <a:ext cx="9290952" cy="459863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585450"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015663"/>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Le vrai du fake</a:t>
            </a: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pic>
        <p:nvPicPr>
          <p:cNvPr id="6" name="Graphique 5" descr="Presse-papiers vérifié contour">
            <a:extLst>
              <a:ext uri="{FF2B5EF4-FFF2-40B4-BE49-F238E27FC236}">
                <a16:creationId xmlns:a16="http://schemas.microsoft.com/office/drawing/2014/main" id="{4330D6AF-FA64-4A99-8327-A9BD395E36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8920" y="0"/>
            <a:ext cx="1800720" cy="1800720"/>
          </a:xfrm>
          <a:prstGeom prst="rect">
            <a:avLst/>
          </a:prstGeom>
        </p:spPr>
      </p:pic>
      <p:sp>
        <p:nvSpPr>
          <p:cNvPr id="15" name="ZoneTexte 14">
            <a:extLst>
              <a:ext uri="{FF2B5EF4-FFF2-40B4-BE49-F238E27FC236}">
                <a16:creationId xmlns:a16="http://schemas.microsoft.com/office/drawing/2014/main" id="{213E30AA-1C87-4EA9-82B3-E65EE1200986}"/>
              </a:ext>
            </a:extLst>
          </p:cNvPr>
          <p:cNvSpPr txBox="1"/>
          <p:nvPr/>
        </p:nvSpPr>
        <p:spPr>
          <a:xfrm>
            <a:off x="1450524" y="3078893"/>
            <a:ext cx="9290952" cy="3662541"/>
          </a:xfrm>
          <a:prstGeom prst="rect">
            <a:avLst/>
          </a:prstGeom>
          <a:noFill/>
        </p:spPr>
        <p:txBody>
          <a:bodyPr wrap="square" rtlCol="0">
            <a:spAutoFit/>
          </a:bodyPr>
          <a:lstStyle/>
          <a:p>
            <a:pPr algn="ctr"/>
            <a:r>
              <a:rPr lang="fr-FR" sz="2400" dirty="0">
                <a:solidFill>
                  <a:srgbClr val="00B050"/>
                </a:solidFill>
                <a:latin typeface="Helvetica Neue" panose="02000503000000020004" pitchFamily="2" charset="0"/>
                <a:ea typeface="Helvetica Neue" panose="02000503000000020004" pitchFamily="2" charset="0"/>
                <a:cs typeface="Helvetica Neue" panose="02000503000000020004" pitchFamily="2" charset="0"/>
              </a:rPr>
              <a:t>VRAI ! </a:t>
            </a:r>
          </a:p>
          <a:p>
            <a:pPr algn="ctr"/>
            <a:r>
              <a:rPr lang="fr-FR" sz="2400" dirty="0">
                <a:latin typeface="Helvetica Neue" panose="02000503000000020004" pitchFamily="2" charset="0"/>
                <a:ea typeface="Helvetica Neue" panose="02000503000000020004" pitchFamily="2" charset="0"/>
                <a:cs typeface="Helvetica Neue" panose="02000503000000020004" pitchFamily="2" charset="0"/>
              </a:rPr>
              <a:t>Mais il est vrai qu’il peut être difficile de trouver un professionnel de santé dans certaines circonstances (déserts médicaux, éloignement géographique, délais de prise de rdv…). Pensez dans ce cas aux maisons médicales, aux maisons de santé </a:t>
            </a:r>
            <a:r>
              <a:rPr lang="fr-FR" sz="2400" dirty="0" err="1">
                <a:latin typeface="Helvetica Neue" panose="02000503000000020004" pitchFamily="2" charset="0"/>
                <a:ea typeface="Helvetica Neue" panose="02000503000000020004" pitchFamily="2" charset="0"/>
                <a:cs typeface="Helvetica Neue" panose="02000503000000020004" pitchFamily="2" charset="0"/>
              </a:rPr>
              <a:t>pluri-professionnelles</a:t>
            </a:r>
            <a:r>
              <a:rPr lang="fr-FR" sz="2400" dirty="0">
                <a:latin typeface="Helvetica Neue" panose="02000503000000020004" pitchFamily="2" charset="0"/>
                <a:ea typeface="Helvetica Neue" panose="02000503000000020004" pitchFamily="2" charset="0"/>
                <a:cs typeface="Helvetica Neue" panose="02000503000000020004" pitchFamily="2" charset="0"/>
              </a:rPr>
              <a:t>, aux centres de santé, à la télémédecine et aux annuaires en ligne (annuaire santé ameli.fr, Doctolib).</a:t>
            </a:r>
          </a:p>
          <a:p>
            <a:pPr algn="ctr"/>
            <a:endParaRPr lang="fr-FR" sz="2000" dirty="0">
              <a:latin typeface="Helvetica Neue" panose="02000503000000020004" pitchFamily="2" charset="0"/>
              <a:ea typeface="Helvetica Neue" panose="02000503000000020004" pitchFamily="2" charset="0"/>
              <a:cs typeface="Helvetica Neue" panose="02000503000000020004" pitchFamily="2" charset="0"/>
            </a:endParaRPr>
          </a:p>
          <a:p>
            <a:pPr algn="ctr"/>
            <a:r>
              <a:rPr lang="fr-FR" sz="2000" i="1" dirty="0">
                <a:latin typeface="Helvetica Neue" panose="02000503000000020004" pitchFamily="2" charset="0"/>
                <a:sym typeface="Wingdings" panose="05000000000000000000" pitchFamily="2" charset="2"/>
              </a:rPr>
              <a:t> Notions : le droit d’accès aux soins / les difficultés / les alternatives</a:t>
            </a:r>
          </a:p>
          <a:p>
            <a:pPr algn="ctr"/>
            <a:endParaRPr lang="fr-FR" sz="24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ZoneTexte 7">
            <a:extLst>
              <a:ext uri="{FF2B5EF4-FFF2-40B4-BE49-F238E27FC236}">
                <a16:creationId xmlns:a16="http://schemas.microsoft.com/office/drawing/2014/main" id="{3A0F3399-6851-45BD-A4E4-5EDFF7C427C2}"/>
              </a:ext>
            </a:extLst>
          </p:cNvPr>
          <p:cNvSpPr txBox="1"/>
          <p:nvPr/>
        </p:nvSpPr>
        <p:spPr>
          <a:xfrm>
            <a:off x="1508854" y="2161513"/>
            <a:ext cx="9174292" cy="523220"/>
          </a:xfrm>
          <a:prstGeom prst="rect">
            <a:avLst/>
          </a:prstGeom>
          <a:noFill/>
        </p:spPr>
        <p:txBody>
          <a:bodyPr wrap="square" rtlCol="0">
            <a:spAutoFit/>
          </a:bodyPr>
          <a:lstStyle/>
          <a:p>
            <a:pPr algn="ctr"/>
            <a:r>
              <a:rPr lang="fr-FR" sz="2800" b="1" dirty="0">
                <a:solidFill>
                  <a:srgbClr val="3B3B49"/>
                </a:solidFill>
                <a:latin typeface="Helvetica Neue" panose="02000503000000020004"/>
              </a:rPr>
              <a:t>« L’accès aux soins est un droit »</a:t>
            </a:r>
          </a:p>
        </p:txBody>
      </p:sp>
    </p:spTree>
    <p:extLst>
      <p:ext uri="{BB962C8B-B14F-4D97-AF65-F5344CB8AC3E}">
        <p14:creationId xmlns:p14="http://schemas.microsoft.com/office/powerpoint/2010/main" val="2372991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95130"/>
            <a:ext cx="9290952" cy="3923934"/>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585450"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015663"/>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Le vrai du fake</a:t>
            </a: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pic>
        <p:nvPicPr>
          <p:cNvPr id="6" name="Graphique 5" descr="Presse-papiers vérifié contour">
            <a:extLst>
              <a:ext uri="{FF2B5EF4-FFF2-40B4-BE49-F238E27FC236}">
                <a16:creationId xmlns:a16="http://schemas.microsoft.com/office/drawing/2014/main" id="{4330D6AF-FA64-4A99-8327-A9BD395E36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8920" y="0"/>
            <a:ext cx="1800720" cy="1800720"/>
          </a:xfrm>
          <a:prstGeom prst="rect">
            <a:avLst/>
          </a:prstGeom>
        </p:spPr>
      </p:pic>
      <p:sp>
        <p:nvSpPr>
          <p:cNvPr id="10" name="ZoneTexte 9">
            <a:extLst>
              <a:ext uri="{FF2B5EF4-FFF2-40B4-BE49-F238E27FC236}">
                <a16:creationId xmlns:a16="http://schemas.microsoft.com/office/drawing/2014/main" id="{937A787E-289C-4A48-80A8-08693A0867A4}"/>
              </a:ext>
            </a:extLst>
          </p:cNvPr>
          <p:cNvSpPr txBox="1"/>
          <p:nvPr/>
        </p:nvSpPr>
        <p:spPr>
          <a:xfrm>
            <a:off x="3568483" y="3633130"/>
            <a:ext cx="1358624" cy="400110"/>
          </a:xfrm>
          <a:prstGeom prst="rect">
            <a:avLst/>
          </a:prstGeom>
          <a:noFill/>
          <a:ln>
            <a:noFill/>
          </a:ln>
        </p:spPr>
        <p:txBody>
          <a:bodyPr wrap="square" rtlCol="0">
            <a:spAutoFit/>
          </a:bodyPr>
          <a:lstStyle/>
          <a:p>
            <a:r>
              <a:rPr lang="fr-FR" sz="2000" b="1" dirty="0">
                <a:latin typeface="Helvetica Neue" panose="02000503000000020004" pitchFamily="2" charset="0"/>
                <a:ea typeface="Helvetica Neue" panose="02000503000000020004" pitchFamily="2" charset="0"/>
                <a:cs typeface="Helvetica Neue" panose="02000503000000020004" pitchFamily="2" charset="0"/>
              </a:rPr>
              <a:t>Leïla</a:t>
            </a:r>
          </a:p>
        </p:txBody>
      </p:sp>
      <p:sp>
        <p:nvSpPr>
          <p:cNvPr id="12" name="ZoneTexte 11">
            <a:extLst>
              <a:ext uri="{FF2B5EF4-FFF2-40B4-BE49-F238E27FC236}">
                <a16:creationId xmlns:a16="http://schemas.microsoft.com/office/drawing/2014/main" id="{E7201CF0-531A-4810-A7DE-6ABBA5762D28}"/>
              </a:ext>
            </a:extLst>
          </p:cNvPr>
          <p:cNvSpPr txBox="1"/>
          <p:nvPr/>
        </p:nvSpPr>
        <p:spPr>
          <a:xfrm>
            <a:off x="4639534" y="3633130"/>
            <a:ext cx="2874822" cy="400110"/>
          </a:xfrm>
          <a:prstGeom prst="rect">
            <a:avLst/>
          </a:prstGeom>
          <a:noFill/>
          <a:ln>
            <a:noFill/>
          </a:ln>
        </p:spPr>
        <p:txBody>
          <a:bodyPr wrap="square" rtlCol="0">
            <a:spAutoFit/>
          </a:bodyPr>
          <a:lstStyle/>
          <a:p>
            <a:r>
              <a:rPr lang="fr-FR" sz="2000" dirty="0">
                <a:solidFill>
                  <a:srgbClr val="687C8D"/>
                </a:solidFill>
                <a:latin typeface="Helvetica Neue" panose="02000503000000020004" pitchFamily="2" charset="0"/>
                <a:ea typeface="Helvetica Neue" panose="02000503000000020004" pitchFamily="2" charset="0"/>
                <a:cs typeface="Helvetica Neue" panose="02000503000000020004" pitchFamily="2" charset="0"/>
              </a:rPr>
              <a:t>@LeïlalaS</a:t>
            </a:r>
          </a:p>
        </p:txBody>
      </p:sp>
      <p:sp>
        <p:nvSpPr>
          <p:cNvPr id="15" name="ZoneTexte 14">
            <a:extLst>
              <a:ext uri="{FF2B5EF4-FFF2-40B4-BE49-F238E27FC236}">
                <a16:creationId xmlns:a16="http://schemas.microsoft.com/office/drawing/2014/main" id="{213E30AA-1C87-4EA9-82B3-E65EE1200986}"/>
              </a:ext>
            </a:extLst>
          </p:cNvPr>
          <p:cNvSpPr txBox="1"/>
          <p:nvPr/>
        </p:nvSpPr>
        <p:spPr>
          <a:xfrm>
            <a:off x="3520289" y="4304012"/>
            <a:ext cx="7221187" cy="461665"/>
          </a:xfrm>
          <a:prstGeom prst="rect">
            <a:avLst/>
          </a:prstGeom>
          <a:noFill/>
        </p:spPr>
        <p:txBody>
          <a:bodyPr wrap="square" rtlCol="0">
            <a:spAutoFit/>
          </a:bodyPr>
          <a:lstStyle/>
          <a:p>
            <a:r>
              <a:rPr lang="fr-FR" sz="2400" dirty="0">
                <a:latin typeface="Helvetica Neue" panose="02000503000000020004" pitchFamily="2" charset="0"/>
                <a:ea typeface="Helvetica Neue" panose="02000503000000020004" pitchFamily="2" charset="0"/>
                <a:cs typeface="Helvetica Neue" panose="02000503000000020004" pitchFamily="2" charset="0"/>
              </a:rPr>
              <a:t>Depuis quand les dentistes font des devis ?! 🤔</a:t>
            </a:r>
          </a:p>
        </p:txBody>
      </p:sp>
      <p:sp>
        <p:nvSpPr>
          <p:cNvPr id="17" name="ZoneTexte 16">
            <a:extLst>
              <a:ext uri="{FF2B5EF4-FFF2-40B4-BE49-F238E27FC236}">
                <a16:creationId xmlns:a16="http://schemas.microsoft.com/office/drawing/2014/main" id="{A9A4A678-3985-4349-8B03-6E41B63017B3}"/>
              </a:ext>
            </a:extLst>
          </p:cNvPr>
          <p:cNvSpPr txBox="1"/>
          <p:nvPr/>
        </p:nvSpPr>
        <p:spPr>
          <a:xfrm>
            <a:off x="1508854" y="2161513"/>
            <a:ext cx="9174292" cy="954107"/>
          </a:xfrm>
          <a:prstGeom prst="rect">
            <a:avLst/>
          </a:prstGeom>
          <a:noFill/>
        </p:spPr>
        <p:txBody>
          <a:bodyPr wrap="square" rtlCol="0">
            <a:spAutoFit/>
          </a:bodyPr>
          <a:lstStyle/>
          <a:p>
            <a:pPr algn="ctr"/>
            <a:r>
              <a:rPr lang="fr-FR" sz="2800" b="1" dirty="0">
                <a:solidFill>
                  <a:srgbClr val="3B3B49"/>
                </a:solidFill>
                <a:latin typeface="Helvetica Neue" panose="02000503000000020004"/>
              </a:rPr>
              <a:t>« Les professionnels de santé doivent faire un devis pour toute intervention proposée »</a:t>
            </a:r>
          </a:p>
        </p:txBody>
      </p:sp>
      <p:pic>
        <p:nvPicPr>
          <p:cNvPr id="11" name="Image 10" descr="Une image contenant assiette, alimentation, tenant, table&#10;&#10;Description générée automatiquement">
            <a:extLst>
              <a:ext uri="{FF2B5EF4-FFF2-40B4-BE49-F238E27FC236}">
                <a16:creationId xmlns:a16="http://schemas.microsoft.com/office/drawing/2014/main" id="{68E90582-31D6-453A-B0BC-C8F1B1AFD7AD}"/>
              </a:ext>
            </a:extLst>
          </p:cNvPr>
          <p:cNvPicPr>
            <a:picLocks noChangeAspect="1"/>
          </p:cNvPicPr>
          <p:nvPr/>
        </p:nvPicPr>
        <p:blipFill>
          <a:blip r:embed="rId4"/>
          <a:stretch>
            <a:fillRect/>
          </a:stretch>
        </p:blipFill>
        <p:spPr>
          <a:xfrm>
            <a:off x="1450524" y="3410030"/>
            <a:ext cx="2183010" cy="2133396"/>
          </a:xfrm>
          <a:prstGeom prst="rect">
            <a:avLst/>
          </a:prstGeom>
        </p:spPr>
      </p:pic>
    </p:spTree>
    <p:extLst>
      <p:ext uri="{BB962C8B-B14F-4D97-AF65-F5344CB8AC3E}">
        <p14:creationId xmlns:p14="http://schemas.microsoft.com/office/powerpoint/2010/main" val="2014628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95129"/>
            <a:ext cx="9290952" cy="459863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585450"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63121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Le vrai du fake</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pic>
        <p:nvPicPr>
          <p:cNvPr id="6" name="Graphique 5" descr="Presse-papiers vérifié contour">
            <a:extLst>
              <a:ext uri="{FF2B5EF4-FFF2-40B4-BE49-F238E27FC236}">
                <a16:creationId xmlns:a16="http://schemas.microsoft.com/office/drawing/2014/main" id="{4330D6AF-FA64-4A99-8327-A9BD395E36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8920" y="0"/>
            <a:ext cx="1800720" cy="1800720"/>
          </a:xfrm>
          <a:prstGeom prst="rect">
            <a:avLst/>
          </a:prstGeom>
        </p:spPr>
      </p:pic>
      <p:sp>
        <p:nvSpPr>
          <p:cNvPr id="15" name="ZoneTexte 14">
            <a:extLst>
              <a:ext uri="{FF2B5EF4-FFF2-40B4-BE49-F238E27FC236}">
                <a16:creationId xmlns:a16="http://schemas.microsoft.com/office/drawing/2014/main" id="{213E30AA-1C87-4EA9-82B3-E65EE1200986}"/>
              </a:ext>
            </a:extLst>
          </p:cNvPr>
          <p:cNvSpPr txBox="1"/>
          <p:nvPr/>
        </p:nvSpPr>
        <p:spPr>
          <a:xfrm>
            <a:off x="1450524" y="3362982"/>
            <a:ext cx="9290952" cy="3662541"/>
          </a:xfrm>
          <a:prstGeom prst="rect">
            <a:avLst/>
          </a:prstGeom>
          <a:noFill/>
        </p:spPr>
        <p:txBody>
          <a:bodyPr wrap="square" rtlCol="0">
            <a:spAutoFit/>
          </a:bodyPr>
          <a:lstStyle/>
          <a:p>
            <a:pPr algn="ctr"/>
            <a:r>
              <a:rPr lang="fr-FR" sz="2400"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FAUX !</a:t>
            </a:r>
          </a:p>
          <a:p>
            <a:pPr algn="ctr"/>
            <a:endParaRPr lang="fr-FR" sz="2400" dirty="0">
              <a:latin typeface="Helvetica Neue" panose="02000503000000020004" pitchFamily="2" charset="0"/>
              <a:ea typeface="Helvetica Neue" panose="02000503000000020004" pitchFamily="2" charset="0"/>
              <a:cs typeface="Helvetica Neue" panose="02000503000000020004" pitchFamily="2" charset="0"/>
            </a:endParaRPr>
          </a:p>
          <a:p>
            <a:pPr algn="ctr"/>
            <a:r>
              <a:rPr lang="fr-FR" sz="2400" dirty="0">
                <a:latin typeface="Helvetica Neue" panose="02000503000000020004" pitchFamily="2" charset="0"/>
                <a:ea typeface="Helvetica Neue" panose="02000503000000020004" pitchFamily="2" charset="0"/>
                <a:cs typeface="Helvetica Neue" panose="02000503000000020004" pitchFamily="2" charset="0"/>
              </a:rPr>
              <a:t>Si le devis est obligatoire pour tout honoraire de plus de 70€, de nombreux professionnels de secteur 2 pratiquent des honoraires moindres. Les tarifs doivent être affichés dans la salle d’attente et à l’accueil ; pensez notamment à vérifier si vous vous rendez chez un professionnel conventionné en secteur 2.</a:t>
            </a:r>
          </a:p>
          <a:p>
            <a:pPr algn="ctr"/>
            <a:endParaRPr lang="fr-FR" sz="2000" dirty="0">
              <a:latin typeface="Helvetica Neue" panose="02000503000000020004" pitchFamily="2" charset="0"/>
              <a:ea typeface="Helvetica Neue" panose="02000503000000020004" pitchFamily="2" charset="0"/>
              <a:cs typeface="Helvetica Neue" panose="02000503000000020004" pitchFamily="2" charset="0"/>
            </a:endParaRPr>
          </a:p>
          <a:p>
            <a:pPr algn="ctr"/>
            <a:r>
              <a:rPr lang="fr-FR" sz="2000" i="1" dirty="0">
                <a:latin typeface="Helvetica Neue" panose="02000503000000020004" pitchFamily="2" charset="0"/>
                <a:sym typeface="Wingdings" panose="05000000000000000000" pitchFamily="2" charset="2"/>
              </a:rPr>
              <a:t> Notions : le libre choix des prestations / les dépassements d’honoraires</a:t>
            </a:r>
          </a:p>
          <a:p>
            <a:pPr algn="ctr"/>
            <a:endParaRPr lang="fr-FR" sz="24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0" name="ZoneTexte 9">
            <a:extLst>
              <a:ext uri="{FF2B5EF4-FFF2-40B4-BE49-F238E27FC236}">
                <a16:creationId xmlns:a16="http://schemas.microsoft.com/office/drawing/2014/main" id="{35EA5040-FBCE-4DE4-A0D7-1698E91A0F6F}"/>
              </a:ext>
            </a:extLst>
          </p:cNvPr>
          <p:cNvSpPr txBox="1"/>
          <p:nvPr/>
        </p:nvSpPr>
        <p:spPr>
          <a:xfrm>
            <a:off x="1508854" y="2161513"/>
            <a:ext cx="9174292" cy="954107"/>
          </a:xfrm>
          <a:prstGeom prst="rect">
            <a:avLst/>
          </a:prstGeom>
          <a:noFill/>
        </p:spPr>
        <p:txBody>
          <a:bodyPr wrap="square" rtlCol="0">
            <a:spAutoFit/>
          </a:bodyPr>
          <a:lstStyle/>
          <a:p>
            <a:pPr algn="ctr"/>
            <a:r>
              <a:rPr lang="fr-FR" sz="2800" b="1" dirty="0">
                <a:solidFill>
                  <a:srgbClr val="3B3B49"/>
                </a:solidFill>
                <a:latin typeface="Helvetica Neue" panose="02000503000000020004"/>
              </a:rPr>
              <a:t>« Les professionnels de santé doivent faire un devis pour toute intervention proposée »</a:t>
            </a:r>
          </a:p>
        </p:txBody>
      </p:sp>
    </p:spTree>
    <p:extLst>
      <p:ext uri="{BB962C8B-B14F-4D97-AF65-F5344CB8AC3E}">
        <p14:creationId xmlns:p14="http://schemas.microsoft.com/office/powerpoint/2010/main" val="2747144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 5">
            <a:extLst>
              <a:ext uri="{FF2B5EF4-FFF2-40B4-BE49-F238E27FC236}">
                <a16:creationId xmlns:a16="http://schemas.microsoft.com/office/drawing/2014/main" id="{CDF7E360-59EA-42A8-BE37-DB82754047A7}"/>
              </a:ext>
            </a:extLst>
          </p:cNvPr>
          <p:cNvPicPr>
            <a:picLocks noChangeAspect="1"/>
          </p:cNvPicPr>
          <p:nvPr/>
        </p:nvPicPr>
        <p:blipFill rotWithShape="1">
          <a:blip r:embed="rId2"/>
          <a:srcRect l="2603" b="4378"/>
          <a:stretch/>
        </p:blipFill>
        <p:spPr>
          <a:xfrm>
            <a:off x="1" y="0"/>
            <a:ext cx="684561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8" name="Rectangle 7">
            <a:extLst>
              <a:ext uri="{FF2B5EF4-FFF2-40B4-BE49-F238E27FC236}">
                <a16:creationId xmlns:a16="http://schemas.microsoft.com/office/drawing/2014/main" id="{A5EDB1A3-E482-4904-BF0B-21203C020DCC}"/>
              </a:ext>
            </a:extLst>
          </p:cNvPr>
          <p:cNvSpPr/>
          <p:nvPr/>
        </p:nvSpPr>
        <p:spPr>
          <a:xfrm>
            <a:off x="7464614" y="1783959"/>
            <a:ext cx="4087306" cy="2889114"/>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srgbClr val="3B3B49"/>
                </a:solidFill>
                <a:effectLst/>
                <a:uLnTx/>
                <a:uFillTx/>
                <a:latin typeface="Helvetica Neue" panose="02000503000000020004"/>
                <a:ea typeface="+mn-ea"/>
                <a:cs typeface="+mn-cs"/>
              </a:rPr>
              <a:t>Mise </a:t>
            </a:r>
            <a:r>
              <a:rPr kumimoji="0" lang="en-US" sz="4000" b="1" i="0" u="none" strike="noStrike" kern="1200" cap="none" spc="0" normalizeH="0" baseline="0" noProof="0" dirty="0" err="1">
                <a:ln>
                  <a:noFill/>
                </a:ln>
                <a:solidFill>
                  <a:srgbClr val="3B3B49"/>
                </a:solidFill>
                <a:effectLst/>
                <a:uLnTx/>
                <a:uFillTx/>
                <a:latin typeface="Helvetica Neue" panose="02000503000000020004"/>
                <a:ea typeface="+mn-ea"/>
                <a:cs typeface="+mn-cs"/>
              </a:rPr>
              <a:t>en</a:t>
            </a:r>
            <a:r>
              <a:rPr kumimoji="0" lang="en-US" sz="4000" b="1" i="0" u="none" strike="noStrike" kern="1200" cap="none" spc="0" normalizeH="0" baseline="0" noProof="0" dirty="0">
                <a:ln>
                  <a:noFill/>
                </a:ln>
                <a:solidFill>
                  <a:srgbClr val="3B3B49"/>
                </a:solidFill>
                <a:effectLst/>
                <a:uLnTx/>
                <a:uFillTx/>
                <a:latin typeface="Helvetica Neue" panose="02000503000000020004"/>
                <a:ea typeface="+mn-ea"/>
                <a:cs typeface="+mn-cs"/>
              </a:rPr>
              <a:t> situation : </a:t>
            </a:r>
            <a:r>
              <a:rPr kumimoji="0" lang="en-US" sz="4000" b="1" i="0" u="none" strike="noStrike" kern="1200" cap="none" spc="0" normalizeH="0" baseline="0" noProof="0" dirty="0" err="1">
                <a:ln>
                  <a:noFill/>
                </a:ln>
                <a:solidFill>
                  <a:srgbClr val="3B3B49"/>
                </a:solidFill>
                <a:effectLst/>
                <a:uLnTx/>
                <a:uFillTx/>
                <a:latin typeface="Helvetica Neue" panose="02000503000000020004"/>
                <a:ea typeface="+mn-ea"/>
                <a:cs typeface="+mn-cs"/>
              </a:rPr>
              <a:t>l’histoire</a:t>
            </a:r>
            <a:r>
              <a:rPr kumimoji="0" lang="en-US" sz="4000" b="1" i="0" u="none" strike="noStrike" kern="1200" cap="none" spc="0" normalizeH="0" baseline="0" noProof="0" dirty="0">
                <a:ln>
                  <a:noFill/>
                </a:ln>
                <a:solidFill>
                  <a:srgbClr val="3B3B49"/>
                </a:solidFill>
                <a:effectLst/>
                <a:uLnTx/>
                <a:uFillTx/>
                <a:latin typeface="Helvetica Neue" panose="02000503000000020004"/>
                <a:ea typeface="+mn-ea"/>
                <a:cs typeface="+mn-cs"/>
              </a:rPr>
              <a:t> de Flo</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0" i="0" u="none" strike="noStrike" kern="1200" cap="none" spc="0" normalizeH="0" baseline="0" noProof="0" dirty="0">
                <a:ln>
                  <a:noFill/>
                </a:ln>
                <a:solidFill>
                  <a:srgbClr val="3B3B49"/>
                </a:solidFill>
                <a:effectLst/>
                <a:uLnTx/>
                <a:uFillTx/>
                <a:latin typeface="Helvetica Neue" panose="02000503000000020004"/>
                <a:ea typeface="+mn-ea"/>
                <a:cs typeface="+mn-cs"/>
              </a:rPr>
              <a:t>15 à 20 min</a:t>
            </a:r>
          </a:p>
        </p:txBody>
      </p:sp>
    </p:spTree>
    <p:extLst>
      <p:ext uri="{BB962C8B-B14F-4D97-AF65-F5344CB8AC3E}">
        <p14:creationId xmlns:p14="http://schemas.microsoft.com/office/powerpoint/2010/main" val="19154780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95129"/>
            <a:ext cx="9290952" cy="459863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754126"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63121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L’histoire de Flo</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sp>
        <p:nvSpPr>
          <p:cNvPr id="15" name="ZoneTexte 14">
            <a:extLst>
              <a:ext uri="{FF2B5EF4-FFF2-40B4-BE49-F238E27FC236}">
                <a16:creationId xmlns:a16="http://schemas.microsoft.com/office/drawing/2014/main" id="{213E30AA-1C87-4EA9-82B3-E65EE1200986}"/>
              </a:ext>
            </a:extLst>
          </p:cNvPr>
          <p:cNvSpPr txBox="1"/>
          <p:nvPr/>
        </p:nvSpPr>
        <p:spPr>
          <a:xfrm>
            <a:off x="1450524" y="2173370"/>
            <a:ext cx="9290952" cy="2308324"/>
          </a:xfrm>
          <a:prstGeom prst="rect">
            <a:avLst/>
          </a:prstGeom>
          <a:noFill/>
        </p:spPr>
        <p:txBody>
          <a:bodyPr wrap="square" rtlCol="0">
            <a:spAutoFit/>
          </a:bodyPr>
          <a:lstStyle/>
          <a:p>
            <a:pPr algn="ctr"/>
            <a:r>
              <a:rPr lang="fr-FR" sz="2400" dirty="0">
                <a:latin typeface="Helvetica Neue" panose="02000503000000020004" pitchFamily="2" charset="0"/>
                <a:ea typeface="Helvetica Neue" panose="02000503000000020004" pitchFamily="2" charset="0"/>
                <a:cs typeface="Helvetica Neue" panose="02000503000000020004" pitchFamily="2" charset="0"/>
              </a:rPr>
              <a:t>Flo a 17 ans et vient pour la prescription d’une contraception. </a:t>
            </a:r>
          </a:p>
          <a:p>
            <a:pPr algn="ctr"/>
            <a:r>
              <a:rPr lang="fr-FR" sz="2400" dirty="0">
                <a:latin typeface="Helvetica Neue" panose="02000503000000020004" pitchFamily="2" charset="0"/>
                <a:ea typeface="Helvetica Neue" panose="02000503000000020004" pitchFamily="2" charset="0"/>
                <a:cs typeface="Helvetica Neue" panose="02000503000000020004" pitchFamily="2" charset="0"/>
              </a:rPr>
              <a:t>En introduction, le médecin lui dit qu’elle peut aussi faire un frottis. </a:t>
            </a:r>
          </a:p>
          <a:p>
            <a:pPr algn="ctr"/>
            <a:r>
              <a:rPr lang="fr-FR" sz="2400" dirty="0">
                <a:latin typeface="Helvetica Neue" panose="02000503000000020004" pitchFamily="2" charset="0"/>
                <a:ea typeface="Helvetica Neue" panose="02000503000000020004" pitchFamily="2" charset="0"/>
                <a:cs typeface="Helvetica Neue" panose="02000503000000020004" pitchFamily="2" charset="0"/>
                <a:sym typeface="Wingdings" panose="05000000000000000000" pitchFamily="2" charset="2"/>
              </a:rPr>
              <a:t>Flo ne comprend pas le rapport entre la contraception et le frottis, elle ne sait pas trop ce que c’est et ne sait pas si elle peut refuser.</a:t>
            </a:r>
          </a:p>
          <a:p>
            <a:pPr algn="ctr"/>
            <a:endParaRPr lang="fr-FR" sz="2400" dirty="0">
              <a:latin typeface="Helvetica Neue" panose="02000503000000020004" pitchFamily="2" charset="0"/>
              <a:ea typeface="Helvetica Neue" panose="02000503000000020004" pitchFamily="2" charset="0"/>
              <a:cs typeface="Helvetica Neue" panose="02000503000000020004" pitchFamily="2" charset="0"/>
              <a:sym typeface="Wingdings" panose="05000000000000000000" pitchFamily="2" charset="2"/>
            </a:endParaRPr>
          </a:p>
          <a:p>
            <a:pPr algn="ctr"/>
            <a:r>
              <a:rPr lang="fr-FR" sz="2400" b="1" dirty="0">
                <a:latin typeface="Helvetica Neue" panose="02000503000000020004" pitchFamily="2" charset="0"/>
              </a:rPr>
              <a:t>Que lui conseillez-vous ? </a:t>
            </a:r>
            <a:r>
              <a:rPr lang="fr-FR" sz="2400" b="1" dirty="0">
                <a:latin typeface="Helvetica Neue" panose="02000503000000020004" pitchFamily="2" charset="0"/>
                <a:sym typeface="Wingdings" panose="05000000000000000000" pitchFamily="2" charset="2"/>
              </a:rPr>
              <a:t> </a:t>
            </a:r>
          </a:p>
        </p:txBody>
      </p:sp>
      <p:grpSp>
        <p:nvGrpSpPr>
          <p:cNvPr id="8" name="Groupe 7">
            <a:extLst>
              <a:ext uri="{FF2B5EF4-FFF2-40B4-BE49-F238E27FC236}">
                <a16:creationId xmlns:a16="http://schemas.microsoft.com/office/drawing/2014/main" id="{85DD258E-4459-4450-BA3D-AD0A9AEC6E7B}"/>
              </a:ext>
            </a:extLst>
          </p:cNvPr>
          <p:cNvGrpSpPr/>
          <p:nvPr/>
        </p:nvGrpSpPr>
        <p:grpSpPr>
          <a:xfrm>
            <a:off x="2011680" y="4852416"/>
            <a:ext cx="7498080" cy="645628"/>
            <a:chOff x="2011680" y="4852416"/>
            <a:chExt cx="7498080" cy="645628"/>
          </a:xfrm>
          <a:solidFill>
            <a:srgbClr val="E9B7AD"/>
          </a:solidFill>
        </p:grpSpPr>
        <p:sp>
          <p:nvSpPr>
            <p:cNvPr id="11" name="Rectangle : coins arrondis 10">
              <a:extLst>
                <a:ext uri="{FF2B5EF4-FFF2-40B4-BE49-F238E27FC236}">
                  <a16:creationId xmlns:a16="http://schemas.microsoft.com/office/drawing/2014/main" id="{799A801E-DD4C-471B-82ED-031AE72F835C}"/>
                </a:ext>
              </a:extLst>
            </p:cNvPr>
            <p:cNvSpPr/>
            <p:nvPr/>
          </p:nvSpPr>
          <p:spPr>
            <a:xfrm>
              <a:off x="2011680" y="4852416"/>
              <a:ext cx="7010400" cy="645628"/>
            </a:xfrm>
            <a:prstGeom prst="roundRect">
              <a:avLst>
                <a:gd name="adj" fmla="val 4625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D91EE8DA-B744-40FB-AD0A-15D0856629C0}"/>
                </a:ext>
              </a:extLst>
            </p:cNvPr>
            <p:cNvSpPr/>
            <p:nvPr/>
          </p:nvSpPr>
          <p:spPr>
            <a:xfrm>
              <a:off x="2255520" y="4901672"/>
              <a:ext cx="7254240" cy="523220"/>
            </a:xfrm>
            <a:prstGeom prst="rect">
              <a:avLst/>
            </a:prstGeom>
            <a:noFill/>
          </p:spPr>
          <p:txBody>
            <a:bodyPr wrap="square">
              <a:spAutoFit/>
            </a:bodyPr>
            <a:lstStyle/>
            <a:p>
              <a:r>
                <a:rPr lang="fr-FR" sz="2800" dirty="0">
                  <a:latin typeface="Calibri" panose="020F0502020204030204" pitchFamily="34" charset="0"/>
                  <a:ea typeface="DengXian" panose="02010600030101010101" pitchFamily="2" charset="-122"/>
                  <a:cs typeface="Times New Roman" panose="02020603050405020304" pitchFamily="18" charset="0"/>
                </a:rPr>
                <a:t>A – Demander des précisions à son médecin</a:t>
              </a:r>
            </a:p>
          </p:txBody>
        </p:sp>
      </p:grpSp>
      <p:grpSp>
        <p:nvGrpSpPr>
          <p:cNvPr id="13" name="Groupe 12">
            <a:extLst>
              <a:ext uri="{FF2B5EF4-FFF2-40B4-BE49-F238E27FC236}">
                <a16:creationId xmlns:a16="http://schemas.microsoft.com/office/drawing/2014/main" id="{9D2ADDED-2A0E-4875-8741-1E27BF770D24}"/>
              </a:ext>
            </a:extLst>
          </p:cNvPr>
          <p:cNvGrpSpPr/>
          <p:nvPr/>
        </p:nvGrpSpPr>
        <p:grpSpPr>
          <a:xfrm>
            <a:off x="2018331" y="5670298"/>
            <a:ext cx="7010400" cy="645628"/>
            <a:chOff x="2011680" y="5670298"/>
            <a:chExt cx="7010400" cy="645628"/>
          </a:xfrm>
          <a:solidFill>
            <a:srgbClr val="E9B7AD"/>
          </a:solidFill>
        </p:grpSpPr>
        <p:sp>
          <p:nvSpPr>
            <p:cNvPr id="14" name="Rectangle : coins arrondis 13">
              <a:extLst>
                <a:ext uri="{FF2B5EF4-FFF2-40B4-BE49-F238E27FC236}">
                  <a16:creationId xmlns:a16="http://schemas.microsoft.com/office/drawing/2014/main" id="{4D777FD6-39B2-4075-8CE2-35E2A78EF816}"/>
                </a:ext>
              </a:extLst>
            </p:cNvPr>
            <p:cNvSpPr/>
            <p:nvPr/>
          </p:nvSpPr>
          <p:spPr>
            <a:xfrm>
              <a:off x="2011680" y="5670298"/>
              <a:ext cx="7010400" cy="645628"/>
            </a:xfrm>
            <a:prstGeom prst="roundRect">
              <a:avLst>
                <a:gd name="adj" fmla="val 4625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06CB6A4A-40CE-4D83-BD80-A44574320C3A}"/>
                </a:ext>
              </a:extLst>
            </p:cNvPr>
            <p:cNvSpPr/>
            <p:nvPr/>
          </p:nvSpPr>
          <p:spPr>
            <a:xfrm>
              <a:off x="2255520" y="5731502"/>
              <a:ext cx="1829540" cy="523220"/>
            </a:xfrm>
            <a:prstGeom prst="rect">
              <a:avLst/>
            </a:prstGeom>
            <a:grpFill/>
          </p:spPr>
          <p:txBody>
            <a:bodyPr wrap="none">
              <a:spAutoFit/>
            </a:bodyPr>
            <a:lstStyle/>
            <a:p>
              <a:r>
                <a:rPr lang="fr-FR" sz="2800" dirty="0">
                  <a:latin typeface="Calibri" panose="020F0502020204030204" pitchFamily="34" charset="0"/>
                  <a:ea typeface="DengXian" panose="02010600030101010101" pitchFamily="2" charset="-122"/>
                  <a:cs typeface="Times New Roman" panose="02020603050405020304" pitchFamily="18" charset="0"/>
                </a:rPr>
                <a:t>B – Refuser</a:t>
              </a:r>
            </a:p>
          </p:txBody>
        </p:sp>
      </p:grpSp>
      <p:pic>
        <p:nvPicPr>
          <p:cNvPr id="3" name="Graphique 2" descr="Personne avec une idée contour">
            <a:extLst>
              <a:ext uri="{FF2B5EF4-FFF2-40B4-BE49-F238E27FC236}">
                <a16:creationId xmlns:a16="http://schemas.microsoft.com/office/drawing/2014/main" id="{BDA36132-783D-4B59-A8D5-7B88CC0319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36929" y="-100275"/>
            <a:ext cx="1720788" cy="1720788"/>
          </a:xfrm>
          <a:prstGeom prst="rect">
            <a:avLst/>
          </a:prstGeom>
        </p:spPr>
      </p:pic>
    </p:spTree>
    <p:extLst>
      <p:ext uri="{BB962C8B-B14F-4D97-AF65-F5344CB8AC3E}">
        <p14:creationId xmlns:p14="http://schemas.microsoft.com/office/powerpoint/2010/main" val="380991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95129"/>
            <a:ext cx="9290952" cy="459863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754126"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63121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L’histoire de Flo</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sp>
        <p:nvSpPr>
          <p:cNvPr id="15" name="ZoneTexte 14">
            <a:extLst>
              <a:ext uri="{FF2B5EF4-FFF2-40B4-BE49-F238E27FC236}">
                <a16:creationId xmlns:a16="http://schemas.microsoft.com/office/drawing/2014/main" id="{213E30AA-1C87-4EA9-82B3-E65EE1200986}"/>
              </a:ext>
            </a:extLst>
          </p:cNvPr>
          <p:cNvSpPr txBox="1"/>
          <p:nvPr/>
        </p:nvSpPr>
        <p:spPr>
          <a:xfrm>
            <a:off x="1450524" y="2173370"/>
            <a:ext cx="9290952" cy="2308324"/>
          </a:xfrm>
          <a:prstGeom prst="rect">
            <a:avLst/>
          </a:prstGeom>
          <a:noFill/>
        </p:spPr>
        <p:txBody>
          <a:bodyPr wrap="square" rtlCol="0">
            <a:spAutoFit/>
          </a:bodyPr>
          <a:lstStyle/>
          <a:p>
            <a:pPr algn="ctr"/>
            <a:r>
              <a:rPr lang="fr-FR" sz="2400" dirty="0">
                <a:latin typeface="Helvetica Neue" panose="02000503000000020004" pitchFamily="2" charset="0"/>
                <a:ea typeface="Helvetica Neue" panose="02000503000000020004" pitchFamily="2" charset="0"/>
                <a:cs typeface="Helvetica Neue" panose="02000503000000020004" pitchFamily="2" charset="0"/>
              </a:rPr>
              <a:t>Flo a 17 ans et vient pour la prescription d’une contraception. </a:t>
            </a:r>
          </a:p>
          <a:p>
            <a:pPr algn="ctr"/>
            <a:r>
              <a:rPr lang="fr-FR" sz="2400" dirty="0">
                <a:latin typeface="Helvetica Neue" panose="02000503000000020004" pitchFamily="2" charset="0"/>
                <a:ea typeface="Helvetica Neue" panose="02000503000000020004" pitchFamily="2" charset="0"/>
                <a:cs typeface="Helvetica Neue" panose="02000503000000020004" pitchFamily="2" charset="0"/>
              </a:rPr>
              <a:t>En introduction, le médecin lui dit qu’elle peut aussi faire un frottis. </a:t>
            </a:r>
          </a:p>
          <a:p>
            <a:pPr algn="ctr"/>
            <a:r>
              <a:rPr lang="fr-FR" sz="2400" dirty="0">
                <a:latin typeface="Helvetica Neue" panose="02000503000000020004" pitchFamily="2" charset="0"/>
                <a:ea typeface="Helvetica Neue" panose="02000503000000020004" pitchFamily="2" charset="0"/>
                <a:cs typeface="Helvetica Neue" panose="02000503000000020004" pitchFamily="2" charset="0"/>
                <a:sym typeface="Wingdings" panose="05000000000000000000" pitchFamily="2" charset="2"/>
              </a:rPr>
              <a:t>Flo ne comprend pas le rapport entre la contraception et le frottis, elle ne sait pas trop ce que c’est et ne sait pas si elle peut refuser.</a:t>
            </a:r>
          </a:p>
          <a:p>
            <a:pPr algn="ctr"/>
            <a:endParaRPr lang="fr-FR" sz="2400" dirty="0">
              <a:latin typeface="Helvetica Neue" panose="02000503000000020004" pitchFamily="2" charset="0"/>
              <a:ea typeface="Helvetica Neue" panose="02000503000000020004" pitchFamily="2" charset="0"/>
              <a:cs typeface="Helvetica Neue" panose="02000503000000020004" pitchFamily="2" charset="0"/>
              <a:sym typeface="Wingdings" panose="05000000000000000000" pitchFamily="2" charset="2"/>
            </a:endParaRPr>
          </a:p>
          <a:p>
            <a:pPr algn="ctr"/>
            <a:r>
              <a:rPr lang="fr-FR" sz="2400" b="1" dirty="0">
                <a:latin typeface="Helvetica Neue" panose="02000503000000020004" pitchFamily="2" charset="0"/>
              </a:rPr>
              <a:t>Que lui conseillez-vous ? </a:t>
            </a:r>
            <a:r>
              <a:rPr lang="fr-FR" sz="2400" b="1" dirty="0">
                <a:latin typeface="Helvetica Neue" panose="02000503000000020004" pitchFamily="2" charset="0"/>
                <a:sym typeface="Wingdings" panose="05000000000000000000" pitchFamily="2" charset="2"/>
              </a:rPr>
              <a:t> </a:t>
            </a:r>
          </a:p>
        </p:txBody>
      </p:sp>
      <p:grpSp>
        <p:nvGrpSpPr>
          <p:cNvPr id="8" name="Groupe 7">
            <a:extLst>
              <a:ext uri="{FF2B5EF4-FFF2-40B4-BE49-F238E27FC236}">
                <a16:creationId xmlns:a16="http://schemas.microsoft.com/office/drawing/2014/main" id="{85DD258E-4459-4450-BA3D-AD0A9AEC6E7B}"/>
              </a:ext>
            </a:extLst>
          </p:cNvPr>
          <p:cNvGrpSpPr/>
          <p:nvPr/>
        </p:nvGrpSpPr>
        <p:grpSpPr>
          <a:xfrm>
            <a:off x="2011680" y="4852416"/>
            <a:ext cx="7498080" cy="645628"/>
            <a:chOff x="2011680" y="4852416"/>
            <a:chExt cx="7498080" cy="645628"/>
          </a:xfrm>
          <a:solidFill>
            <a:srgbClr val="E9B7AD"/>
          </a:solidFill>
        </p:grpSpPr>
        <p:sp>
          <p:nvSpPr>
            <p:cNvPr id="11" name="Rectangle : coins arrondis 10">
              <a:extLst>
                <a:ext uri="{FF2B5EF4-FFF2-40B4-BE49-F238E27FC236}">
                  <a16:creationId xmlns:a16="http://schemas.microsoft.com/office/drawing/2014/main" id="{799A801E-DD4C-471B-82ED-031AE72F835C}"/>
                </a:ext>
              </a:extLst>
            </p:cNvPr>
            <p:cNvSpPr/>
            <p:nvPr/>
          </p:nvSpPr>
          <p:spPr>
            <a:xfrm>
              <a:off x="2011680" y="4852416"/>
              <a:ext cx="7010400" cy="645628"/>
            </a:xfrm>
            <a:prstGeom prst="roundRect">
              <a:avLst>
                <a:gd name="adj" fmla="val 4625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a:extLst>
                <a:ext uri="{FF2B5EF4-FFF2-40B4-BE49-F238E27FC236}">
                  <a16:creationId xmlns:a16="http://schemas.microsoft.com/office/drawing/2014/main" id="{D91EE8DA-B744-40FB-AD0A-15D0856629C0}"/>
                </a:ext>
              </a:extLst>
            </p:cNvPr>
            <p:cNvSpPr/>
            <p:nvPr/>
          </p:nvSpPr>
          <p:spPr>
            <a:xfrm>
              <a:off x="2255520" y="4901672"/>
              <a:ext cx="7254240" cy="523220"/>
            </a:xfrm>
            <a:prstGeom prst="rect">
              <a:avLst/>
            </a:prstGeom>
            <a:noFill/>
          </p:spPr>
          <p:txBody>
            <a:bodyPr wrap="square">
              <a:spAutoFit/>
            </a:bodyPr>
            <a:lstStyle/>
            <a:p>
              <a:r>
                <a:rPr lang="fr-FR" sz="2800" dirty="0">
                  <a:solidFill>
                    <a:srgbClr val="FBF6BA"/>
                  </a:solidFill>
                  <a:latin typeface="Calibri" panose="020F0502020204030204" pitchFamily="34" charset="0"/>
                  <a:ea typeface="DengXian" panose="02010600030101010101" pitchFamily="2" charset="-122"/>
                  <a:cs typeface="Times New Roman" panose="02020603050405020304" pitchFamily="18" charset="0"/>
                </a:rPr>
                <a:t>A – Demander des précisions à son médecin</a:t>
              </a:r>
            </a:p>
          </p:txBody>
        </p:sp>
      </p:grpSp>
      <p:grpSp>
        <p:nvGrpSpPr>
          <p:cNvPr id="13" name="Groupe 12">
            <a:extLst>
              <a:ext uri="{FF2B5EF4-FFF2-40B4-BE49-F238E27FC236}">
                <a16:creationId xmlns:a16="http://schemas.microsoft.com/office/drawing/2014/main" id="{9D2ADDED-2A0E-4875-8741-1E27BF770D24}"/>
              </a:ext>
            </a:extLst>
          </p:cNvPr>
          <p:cNvGrpSpPr/>
          <p:nvPr/>
        </p:nvGrpSpPr>
        <p:grpSpPr>
          <a:xfrm>
            <a:off x="2018331" y="5670298"/>
            <a:ext cx="7010400" cy="645628"/>
            <a:chOff x="2011680" y="5670298"/>
            <a:chExt cx="7010400" cy="645628"/>
          </a:xfrm>
          <a:solidFill>
            <a:srgbClr val="E9B7AD"/>
          </a:solidFill>
        </p:grpSpPr>
        <p:sp>
          <p:nvSpPr>
            <p:cNvPr id="14" name="Rectangle : coins arrondis 13">
              <a:extLst>
                <a:ext uri="{FF2B5EF4-FFF2-40B4-BE49-F238E27FC236}">
                  <a16:creationId xmlns:a16="http://schemas.microsoft.com/office/drawing/2014/main" id="{4D777FD6-39B2-4075-8CE2-35E2A78EF816}"/>
                </a:ext>
              </a:extLst>
            </p:cNvPr>
            <p:cNvSpPr/>
            <p:nvPr/>
          </p:nvSpPr>
          <p:spPr>
            <a:xfrm>
              <a:off x="2011680" y="5670298"/>
              <a:ext cx="7010400" cy="645628"/>
            </a:xfrm>
            <a:prstGeom prst="roundRect">
              <a:avLst>
                <a:gd name="adj" fmla="val 4625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06CB6A4A-40CE-4D83-BD80-A44574320C3A}"/>
                </a:ext>
              </a:extLst>
            </p:cNvPr>
            <p:cNvSpPr/>
            <p:nvPr/>
          </p:nvSpPr>
          <p:spPr>
            <a:xfrm>
              <a:off x="2255520" y="5731502"/>
              <a:ext cx="1829540" cy="523220"/>
            </a:xfrm>
            <a:prstGeom prst="rect">
              <a:avLst/>
            </a:prstGeom>
            <a:solidFill>
              <a:srgbClr val="00B050"/>
            </a:solidFill>
          </p:spPr>
          <p:txBody>
            <a:bodyPr wrap="none">
              <a:spAutoFit/>
            </a:bodyPr>
            <a:lstStyle/>
            <a:p>
              <a:r>
                <a:rPr lang="fr-FR" sz="2800" dirty="0">
                  <a:solidFill>
                    <a:srgbClr val="FBF6BA"/>
                  </a:solidFill>
                  <a:latin typeface="Calibri" panose="020F0502020204030204" pitchFamily="34" charset="0"/>
                  <a:ea typeface="DengXian" panose="02010600030101010101" pitchFamily="2" charset="-122"/>
                  <a:cs typeface="Times New Roman" panose="02020603050405020304" pitchFamily="18" charset="0"/>
                </a:rPr>
                <a:t>B – Refuser</a:t>
              </a:r>
            </a:p>
          </p:txBody>
        </p:sp>
      </p:grpSp>
      <p:pic>
        <p:nvPicPr>
          <p:cNvPr id="18" name="Graphique 17" descr="Personne avec une idée contour">
            <a:extLst>
              <a:ext uri="{FF2B5EF4-FFF2-40B4-BE49-F238E27FC236}">
                <a16:creationId xmlns:a16="http://schemas.microsoft.com/office/drawing/2014/main" id="{F3610447-7EF4-4AB5-8FAB-54CE84B35AC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36929" y="-100275"/>
            <a:ext cx="1720788" cy="1720788"/>
          </a:xfrm>
          <a:prstGeom prst="rect">
            <a:avLst/>
          </a:prstGeom>
        </p:spPr>
      </p:pic>
    </p:spTree>
    <p:extLst>
      <p:ext uri="{BB962C8B-B14F-4D97-AF65-F5344CB8AC3E}">
        <p14:creationId xmlns:p14="http://schemas.microsoft.com/office/powerpoint/2010/main" val="3354523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FBA2EFA-5F68-4D2F-A89C-AD545B0DC10E}"/>
              </a:ext>
            </a:extLst>
          </p:cNvPr>
          <p:cNvSpPr/>
          <p:nvPr/>
        </p:nvSpPr>
        <p:spPr>
          <a:xfrm>
            <a:off x="1450524" y="2095129"/>
            <a:ext cx="9290952" cy="459863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800" dirty="0"/>
          </a:p>
          <a:p>
            <a:endParaRPr lang="fr-FR" dirty="0"/>
          </a:p>
          <a:p>
            <a:endParaRPr lang="fr-FR" sz="1800" dirty="0"/>
          </a:p>
          <a:p>
            <a:endParaRPr lang="fr-FR" dirty="0"/>
          </a:p>
          <a:p>
            <a:endParaRPr lang="fr-FR" sz="1800" dirty="0"/>
          </a:p>
          <a:p>
            <a:endParaRPr lang="fr-FR" dirty="0"/>
          </a:p>
          <a:p>
            <a:endParaRPr lang="fr-FR" sz="1800" dirty="0"/>
          </a:p>
          <a:p>
            <a:endParaRPr lang="fr-FR" sz="1800" dirty="0"/>
          </a:p>
          <a:p>
            <a:endParaRPr lang="fr-FR" dirty="0"/>
          </a:p>
          <a:p>
            <a:r>
              <a:rPr lang="fr-FR" sz="1800" dirty="0">
                <a:solidFill>
                  <a:srgbClr val="3B3B49"/>
                </a:solidFill>
                <a:latin typeface="Helvetica Neue" panose="02000503000000020004"/>
              </a:rPr>
              <a:t>L’information fournie par le médecin doit être complète, claire et compréhensible pour que Flo puisse comprendre les tenants et aboutissants de ce frottis qu’elle n’avait pas anticipé, et décider librement, de façon éclairée, si elle accepte ou refuse. </a:t>
            </a:r>
          </a:p>
          <a:p>
            <a:r>
              <a:rPr lang="fr-FR" sz="1800" dirty="0">
                <a:solidFill>
                  <a:srgbClr val="3B3B49"/>
                </a:solidFill>
                <a:latin typeface="Helvetica Neue" panose="02000503000000020004"/>
              </a:rPr>
              <a:t>Avant de donner son consentement, elle peut donc demander des précisions à son médecin, qui doit les lui fournir. </a:t>
            </a:r>
          </a:p>
          <a:p>
            <a:r>
              <a:rPr lang="fr-FR" sz="1800" dirty="0">
                <a:solidFill>
                  <a:srgbClr val="3B3B49"/>
                </a:solidFill>
                <a:latin typeface="Helvetica Neue" panose="02000503000000020004"/>
              </a:rPr>
              <a:t>Dans le cas de Flo (et la plupart du temps), un consentement oral suffit, mais un consentement écrit est parfois nécessaire. </a:t>
            </a:r>
            <a:endParaRPr lang="fr-FR" dirty="0">
              <a:solidFill>
                <a:srgbClr val="3B3B49"/>
              </a:solidFill>
              <a:latin typeface="Helvetica Neue" panose="02000503000000020004"/>
            </a:endParaRPr>
          </a:p>
        </p:txBody>
      </p:sp>
      <p:grpSp>
        <p:nvGrpSpPr>
          <p:cNvPr id="25" name="Groupe 24">
            <a:extLst>
              <a:ext uri="{FF2B5EF4-FFF2-40B4-BE49-F238E27FC236}">
                <a16:creationId xmlns:a16="http://schemas.microsoft.com/office/drawing/2014/main" id="{173760DC-FE89-4FA6-943F-BB5BA172AA16}"/>
              </a:ext>
            </a:extLst>
          </p:cNvPr>
          <p:cNvGrpSpPr/>
          <p:nvPr/>
        </p:nvGrpSpPr>
        <p:grpSpPr>
          <a:xfrm>
            <a:off x="3695220" y="3627712"/>
            <a:ext cx="4801561" cy="645628"/>
            <a:chOff x="3966839" y="3698734"/>
            <a:chExt cx="4014187" cy="645628"/>
          </a:xfrm>
        </p:grpSpPr>
        <p:sp>
          <p:nvSpPr>
            <p:cNvPr id="26" name="Rectangle : coins arrondis 25">
              <a:extLst>
                <a:ext uri="{FF2B5EF4-FFF2-40B4-BE49-F238E27FC236}">
                  <a16:creationId xmlns:a16="http://schemas.microsoft.com/office/drawing/2014/main" id="{3156618B-8FF4-4249-B3CA-83CCB8D65E93}"/>
                </a:ext>
              </a:extLst>
            </p:cNvPr>
            <p:cNvSpPr/>
            <p:nvPr/>
          </p:nvSpPr>
          <p:spPr>
            <a:xfrm>
              <a:off x="3966839" y="3698734"/>
              <a:ext cx="4014186" cy="645628"/>
            </a:xfrm>
            <a:prstGeom prst="roundRect">
              <a:avLst>
                <a:gd name="adj" fmla="val 4625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C7D69C11-98AD-4EB2-979A-72443597EE25}"/>
                </a:ext>
              </a:extLst>
            </p:cNvPr>
            <p:cNvSpPr/>
            <p:nvPr/>
          </p:nvSpPr>
          <p:spPr>
            <a:xfrm>
              <a:off x="4210680" y="3747990"/>
              <a:ext cx="3770346" cy="523220"/>
            </a:xfrm>
            <a:prstGeom prst="rect">
              <a:avLst/>
            </a:prstGeom>
            <a:noFill/>
          </p:spPr>
          <p:txBody>
            <a:bodyPr wrap="square">
              <a:spAutoFit/>
            </a:bodyPr>
            <a:lstStyle/>
            <a:p>
              <a:pPr algn="ctr"/>
              <a:r>
                <a:rPr lang="fr-FR" sz="2800" dirty="0">
                  <a:solidFill>
                    <a:srgbClr val="FBF6BA"/>
                  </a:solidFill>
                  <a:latin typeface="Calibri" panose="020F0502020204030204" pitchFamily="34" charset="0"/>
                  <a:ea typeface="DengXian" panose="02010600030101010101" pitchFamily="2" charset="-122"/>
                  <a:cs typeface="Times New Roman" panose="02020603050405020304" pitchFamily="18" charset="0"/>
                </a:rPr>
                <a:t>Le droit à l’information</a:t>
              </a:r>
            </a:p>
          </p:txBody>
        </p:sp>
      </p:gr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754126"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63121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L’histoire de Flo</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sp>
        <p:nvSpPr>
          <p:cNvPr id="15" name="ZoneTexte 14">
            <a:extLst>
              <a:ext uri="{FF2B5EF4-FFF2-40B4-BE49-F238E27FC236}">
                <a16:creationId xmlns:a16="http://schemas.microsoft.com/office/drawing/2014/main" id="{213E30AA-1C87-4EA9-82B3-E65EE1200986}"/>
              </a:ext>
            </a:extLst>
          </p:cNvPr>
          <p:cNvSpPr txBox="1"/>
          <p:nvPr/>
        </p:nvSpPr>
        <p:spPr>
          <a:xfrm>
            <a:off x="1450524" y="2343319"/>
            <a:ext cx="9290952" cy="830997"/>
          </a:xfrm>
          <a:prstGeom prst="rect">
            <a:avLst/>
          </a:prstGeom>
          <a:noFill/>
        </p:spPr>
        <p:txBody>
          <a:bodyPr wrap="square" rtlCol="0">
            <a:spAutoFit/>
          </a:bodyPr>
          <a:lstStyle/>
          <a:p>
            <a:pPr algn="ctr"/>
            <a:r>
              <a:rPr lang="fr-FR" sz="2400" b="1" dirty="0">
                <a:latin typeface="Helvetica Neue" panose="02000503000000020004" pitchFamily="2" charset="0"/>
              </a:rPr>
              <a:t>Quelle idée-clé en santé se cache derrière la  recommandation « Demander des précisions à son médecin » ? </a:t>
            </a:r>
          </a:p>
        </p:txBody>
      </p:sp>
      <p:pic>
        <p:nvPicPr>
          <p:cNvPr id="10" name="Graphique 9" descr="Personne avec une idée contour">
            <a:extLst>
              <a:ext uri="{FF2B5EF4-FFF2-40B4-BE49-F238E27FC236}">
                <a16:creationId xmlns:a16="http://schemas.microsoft.com/office/drawing/2014/main" id="{1E1769CE-C3A2-42AA-9E18-E9D0CA0537D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36929" y="-100275"/>
            <a:ext cx="1720788" cy="1720788"/>
          </a:xfrm>
          <a:prstGeom prst="rect">
            <a:avLst/>
          </a:prstGeom>
        </p:spPr>
      </p:pic>
    </p:spTree>
    <p:extLst>
      <p:ext uri="{BB962C8B-B14F-4D97-AF65-F5344CB8AC3E}">
        <p14:creationId xmlns:p14="http://schemas.microsoft.com/office/powerpoint/2010/main" val="24357058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FBA2EFA-5F68-4D2F-A89C-AD545B0DC10E}"/>
              </a:ext>
            </a:extLst>
          </p:cNvPr>
          <p:cNvSpPr/>
          <p:nvPr/>
        </p:nvSpPr>
        <p:spPr>
          <a:xfrm>
            <a:off x="1450524" y="2095130"/>
            <a:ext cx="9290952" cy="4128118"/>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800" dirty="0"/>
          </a:p>
          <a:p>
            <a:endParaRPr lang="fr-FR" dirty="0"/>
          </a:p>
          <a:p>
            <a:endParaRPr lang="fr-FR" sz="1800" dirty="0"/>
          </a:p>
          <a:p>
            <a:endParaRPr lang="fr-FR" dirty="0"/>
          </a:p>
          <a:p>
            <a:endParaRPr lang="fr-FR" sz="1800" dirty="0"/>
          </a:p>
          <a:p>
            <a:endParaRPr lang="fr-FR" dirty="0"/>
          </a:p>
          <a:p>
            <a:endParaRPr lang="fr-FR" sz="1800" dirty="0"/>
          </a:p>
          <a:p>
            <a:r>
              <a:rPr lang="fr-FR" sz="1800" dirty="0">
                <a:solidFill>
                  <a:srgbClr val="3B3B49"/>
                </a:solidFill>
                <a:latin typeface="Helvetica Neue" panose="02000503000000020004"/>
              </a:rPr>
              <a:t>Elle a le droit de refuser, mais son refus ne serait ici pas vraiment éclairé ! Il est préférable de demander des précisions avant de prendre sa décision.</a:t>
            </a:r>
          </a:p>
        </p:txBody>
      </p:sp>
      <p:grpSp>
        <p:nvGrpSpPr>
          <p:cNvPr id="25" name="Groupe 24">
            <a:extLst>
              <a:ext uri="{FF2B5EF4-FFF2-40B4-BE49-F238E27FC236}">
                <a16:creationId xmlns:a16="http://schemas.microsoft.com/office/drawing/2014/main" id="{173760DC-FE89-4FA6-943F-BB5BA172AA16}"/>
              </a:ext>
            </a:extLst>
          </p:cNvPr>
          <p:cNvGrpSpPr/>
          <p:nvPr/>
        </p:nvGrpSpPr>
        <p:grpSpPr>
          <a:xfrm>
            <a:off x="3695220" y="3689757"/>
            <a:ext cx="4801561" cy="645628"/>
            <a:chOff x="3966839" y="3790174"/>
            <a:chExt cx="4014187" cy="645628"/>
          </a:xfrm>
        </p:grpSpPr>
        <p:sp>
          <p:nvSpPr>
            <p:cNvPr id="26" name="Rectangle : coins arrondis 25">
              <a:extLst>
                <a:ext uri="{FF2B5EF4-FFF2-40B4-BE49-F238E27FC236}">
                  <a16:creationId xmlns:a16="http://schemas.microsoft.com/office/drawing/2014/main" id="{3156618B-8FF4-4249-B3CA-83CCB8D65E93}"/>
                </a:ext>
              </a:extLst>
            </p:cNvPr>
            <p:cNvSpPr/>
            <p:nvPr/>
          </p:nvSpPr>
          <p:spPr>
            <a:xfrm>
              <a:off x="3966839" y="3790174"/>
              <a:ext cx="4014186" cy="645628"/>
            </a:xfrm>
            <a:prstGeom prst="roundRect">
              <a:avLst>
                <a:gd name="adj" fmla="val 4625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C7D69C11-98AD-4EB2-979A-72443597EE25}"/>
                </a:ext>
              </a:extLst>
            </p:cNvPr>
            <p:cNvSpPr/>
            <p:nvPr/>
          </p:nvSpPr>
          <p:spPr>
            <a:xfrm>
              <a:off x="4210680" y="3839430"/>
              <a:ext cx="3770346" cy="523220"/>
            </a:xfrm>
            <a:prstGeom prst="rect">
              <a:avLst/>
            </a:prstGeom>
            <a:noFill/>
          </p:spPr>
          <p:txBody>
            <a:bodyPr wrap="square">
              <a:spAutoFit/>
            </a:bodyPr>
            <a:lstStyle/>
            <a:p>
              <a:r>
                <a:rPr lang="fr-FR" sz="2800" dirty="0">
                  <a:solidFill>
                    <a:srgbClr val="FBF6BA"/>
                  </a:solidFill>
                  <a:latin typeface="Calibri" panose="020F0502020204030204" pitchFamily="34" charset="0"/>
                  <a:ea typeface="DengXian" panose="02010600030101010101" pitchFamily="2" charset="-122"/>
                  <a:cs typeface="Times New Roman" panose="02020603050405020304" pitchFamily="18" charset="0"/>
                </a:rPr>
                <a:t>Le libre choix des prestations</a:t>
              </a:r>
            </a:p>
          </p:txBody>
        </p:sp>
      </p:gr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754126"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63121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L’histoire de Flo</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sp>
        <p:nvSpPr>
          <p:cNvPr id="15" name="ZoneTexte 14">
            <a:extLst>
              <a:ext uri="{FF2B5EF4-FFF2-40B4-BE49-F238E27FC236}">
                <a16:creationId xmlns:a16="http://schemas.microsoft.com/office/drawing/2014/main" id="{213E30AA-1C87-4EA9-82B3-E65EE1200986}"/>
              </a:ext>
            </a:extLst>
          </p:cNvPr>
          <p:cNvSpPr txBox="1"/>
          <p:nvPr/>
        </p:nvSpPr>
        <p:spPr>
          <a:xfrm>
            <a:off x="1450524" y="2444919"/>
            <a:ext cx="9290952" cy="830997"/>
          </a:xfrm>
          <a:prstGeom prst="rect">
            <a:avLst/>
          </a:prstGeom>
          <a:noFill/>
        </p:spPr>
        <p:txBody>
          <a:bodyPr wrap="square" rtlCol="0">
            <a:spAutoFit/>
          </a:bodyPr>
          <a:lstStyle/>
          <a:p>
            <a:pPr algn="ctr"/>
            <a:r>
              <a:rPr lang="fr-FR" sz="2400" b="1" dirty="0">
                <a:latin typeface="Helvetica Neue" panose="02000503000000020004" pitchFamily="2" charset="0"/>
              </a:rPr>
              <a:t>Quelle idée-clé en santé se cache derrière la  recommandation « Refuser » ? </a:t>
            </a:r>
          </a:p>
        </p:txBody>
      </p:sp>
      <p:pic>
        <p:nvPicPr>
          <p:cNvPr id="28" name="Graphique 27" descr="Personne avec une idée contour">
            <a:extLst>
              <a:ext uri="{FF2B5EF4-FFF2-40B4-BE49-F238E27FC236}">
                <a16:creationId xmlns:a16="http://schemas.microsoft.com/office/drawing/2014/main" id="{FB1201AC-E6A5-4CF8-9901-4F02E63089B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36929" y="-100275"/>
            <a:ext cx="1720788" cy="1720788"/>
          </a:xfrm>
          <a:prstGeom prst="rect">
            <a:avLst/>
          </a:prstGeom>
        </p:spPr>
      </p:pic>
    </p:spTree>
    <p:extLst>
      <p:ext uri="{BB962C8B-B14F-4D97-AF65-F5344CB8AC3E}">
        <p14:creationId xmlns:p14="http://schemas.microsoft.com/office/powerpoint/2010/main" val="23000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95129"/>
            <a:ext cx="9290952" cy="4660778"/>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754126"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63121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L’histoire de Flo</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sp>
        <p:nvSpPr>
          <p:cNvPr id="15" name="ZoneTexte 14">
            <a:extLst>
              <a:ext uri="{FF2B5EF4-FFF2-40B4-BE49-F238E27FC236}">
                <a16:creationId xmlns:a16="http://schemas.microsoft.com/office/drawing/2014/main" id="{213E30AA-1C87-4EA9-82B3-E65EE1200986}"/>
              </a:ext>
            </a:extLst>
          </p:cNvPr>
          <p:cNvSpPr txBox="1"/>
          <p:nvPr/>
        </p:nvSpPr>
        <p:spPr>
          <a:xfrm>
            <a:off x="1450524" y="2173370"/>
            <a:ext cx="9290952" cy="2616101"/>
          </a:xfrm>
          <a:prstGeom prst="rect">
            <a:avLst/>
          </a:prstGeom>
          <a:noFill/>
        </p:spPr>
        <p:txBody>
          <a:bodyPr wrap="square" rtlCol="0">
            <a:spAutoFit/>
          </a:bodyPr>
          <a:lstStyle/>
          <a:p>
            <a:pPr algn="ctr"/>
            <a:r>
              <a:rPr lang="fr-FR" sz="2400" dirty="0">
                <a:latin typeface="Helvetica Neue" panose="02000503000000020004" pitchFamily="2" charset="0"/>
                <a:ea typeface="Helvetica Neue" panose="02000503000000020004" pitchFamily="2" charset="0"/>
                <a:cs typeface="Helvetica Neue" panose="02000503000000020004" pitchFamily="2" charset="0"/>
              </a:rPr>
              <a:t>Le médecin explique à quoi sert le frottis, </a:t>
            </a:r>
            <a:r>
              <a:rPr lang="fr-FR" sz="2400" dirty="0" err="1">
                <a:latin typeface="Helvetica Neue" panose="02000503000000020004" pitchFamily="2" charset="0"/>
                <a:ea typeface="Helvetica Neue" panose="02000503000000020004" pitchFamily="2" charset="0"/>
                <a:cs typeface="Helvetica Neue" panose="02000503000000020004" pitchFamily="2" charset="0"/>
              </a:rPr>
              <a:t>Flo</a:t>
            </a:r>
            <a:r>
              <a:rPr lang="fr-FR" sz="2400" dirty="0">
                <a:latin typeface="Helvetica Neue" panose="02000503000000020004" pitchFamily="2" charset="0"/>
                <a:ea typeface="Helvetica Neue" panose="02000503000000020004" pitchFamily="2" charset="0"/>
                <a:cs typeface="Helvetica Neue" panose="02000503000000020004" pitchFamily="2" charset="0"/>
              </a:rPr>
              <a:t> accepte de le réaliser.</a:t>
            </a:r>
          </a:p>
          <a:p>
            <a:pPr algn="ctr"/>
            <a:r>
              <a:rPr lang="fr-FR" sz="2400" dirty="0">
                <a:latin typeface="Helvetica Neue" panose="02000503000000020004" pitchFamily="2" charset="0"/>
                <a:ea typeface="Helvetica Neue" panose="02000503000000020004" pitchFamily="2" charset="0"/>
                <a:cs typeface="Helvetica Neue" panose="02000503000000020004" pitchFamily="2" charset="0"/>
              </a:rPr>
              <a:t>Au moment de payer la consultation, le médecin lui annonce que le frottis est un acte payant en plus de la consultation… Flo regrette de ne pas avoir posé la question avant et a peur de ne pas avoir les moyens de payer. </a:t>
            </a:r>
          </a:p>
          <a:p>
            <a:pPr algn="ctr"/>
            <a:endParaRPr lang="fr-FR" sz="2000" dirty="0">
              <a:latin typeface="Helvetica Neue" panose="02000503000000020004" pitchFamily="2" charset="0"/>
              <a:ea typeface="Helvetica Neue" panose="02000503000000020004" pitchFamily="2" charset="0"/>
              <a:cs typeface="Helvetica Neue" panose="02000503000000020004" pitchFamily="2" charset="0"/>
            </a:endParaRPr>
          </a:p>
          <a:p>
            <a:pPr algn="ctr"/>
            <a:r>
              <a:rPr lang="fr-FR" sz="2400" b="1" dirty="0">
                <a:latin typeface="Helvetica Neue" panose="02000503000000020004" pitchFamily="2" charset="0"/>
              </a:rPr>
              <a:t>Que lui dites-vous ? </a:t>
            </a:r>
          </a:p>
        </p:txBody>
      </p:sp>
      <p:pic>
        <p:nvPicPr>
          <p:cNvPr id="17" name="Graphique 16" descr="Personne avec une idée contour">
            <a:extLst>
              <a:ext uri="{FF2B5EF4-FFF2-40B4-BE49-F238E27FC236}">
                <a16:creationId xmlns:a16="http://schemas.microsoft.com/office/drawing/2014/main" id="{16D9214B-D47B-4447-A829-6ECF01446F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36929" y="-100275"/>
            <a:ext cx="1720788" cy="1720788"/>
          </a:xfrm>
          <a:prstGeom prst="rect">
            <a:avLst/>
          </a:prstGeom>
        </p:spPr>
      </p:pic>
      <p:grpSp>
        <p:nvGrpSpPr>
          <p:cNvPr id="18" name="Groupe 17">
            <a:extLst>
              <a:ext uri="{FF2B5EF4-FFF2-40B4-BE49-F238E27FC236}">
                <a16:creationId xmlns:a16="http://schemas.microsoft.com/office/drawing/2014/main" id="{2744FAAE-52C9-47CC-B88A-9871B06AC76D}"/>
              </a:ext>
            </a:extLst>
          </p:cNvPr>
          <p:cNvGrpSpPr/>
          <p:nvPr/>
        </p:nvGrpSpPr>
        <p:grpSpPr>
          <a:xfrm>
            <a:off x="2011680" y="5172015"/>
            <a:ext cx="8447936" cy="645628"/>
            <a:chOff x="2011680" y="4852416"/>
            <a:chExt cx="7498080" cy="645628"/>
          </a:xfrm>
          <a:solidFill>
            <a:srgbClr val="E9B7AD"/>
          </a:solidFill>
        </p:grpSpPr>
        <p:sp>
          <p:nvSpPr>
            <p:cNvPr id="19" name="Rectangle : coins arrondis 18">
              <a:extLst>
                <a:ext uri="{FF2B5EF4-FFF2-40B4-BE49-F238E27FC236}">
                  <a16:creationId xmlns:a16="http://schemas.microsoft.com/office/drawing/2014/main" id="{24ACAAF5-82C0-43EF-A48B-34FFA65B5EF1}"/>
                </a:ext>
              </a:extLst>
            </p:cNvPr>
            <p:cNvSpPr/>
            <p:nvPr/>
          </p:nvSpPr>
          <p:spPr>
            <a:xfrm>
              <a:off x="2011680" y="4852416"/>
              <a:ext cx="7010400" cy="645628"/>
            </a:xfrm>
            <a:prstGeom prst="roundRect">
              <a:avLst>
                <a:gd name="adj" fmla="val 46259"/>
              </a:avLst>
            </a:prstGeom>
            <a:solidFill>
              <a:srgbClr val="E9B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1D03FB6A-A026-4E99-8AC3-B536D97C5064}"/>
                </a:ext>
              </a:extLst>
            </p:cNvPr>
            <p:cNvSpPr/>
            <p:nvPr/>
          </p:nvSpPr>
          <p:spPr>
            <a:xfrm>
              <a:off x="2255520" y="4901672"/>
              <a:ext cx="7254240" cy="523220"/>
            </a:xfrm>
            <a:prstGeom prst="rect">
              <a:avLst/>
            </a:prstGeom>
            <a:noFill/>
          </p:spPr>
          <p:txBody>
            <a:bodyPr wrap="square">
              <a:spAutoFit/>
            </a:bodyPr>
            <a:lstStyle/>
            <a:p>
              <a:r>
                <a:rPr lang="fr-FR" sz="2800" dirty="0">
                  <a:latin typeface="Calibri" panose="020F0502020204030204" pitchFamily="34" charset="0"/>
                  <a:ea typeface="DengXian" panose="02010600030101010101" pitchFamily="2" charset="-122"/>
                  <a:cs typeface="Times New Roman" panose="02020603050405020304" pitchFamily="18" charset="0"/>
                </a:rPr>
                <a:t>C – Son médecin aurait dû l’informer</a:t>
              </a:r>
            </a:p>
          </p:txBody>
        </p:sp>
      </p:grpSp>
      <p:grpSp>
        <p:nvGrpSpPr>
          <p:cNvPr id="21" name="Groupe 20">
            <a:extLst>
              <a:ext uri="{FF2B5EF4-FFF2-40B4-BE49-F238E27FC236}">
                <a16:creationId xmlns:a16="http://schemas.microsoft.com/office/drawing/2014/main" id="{5EB6C6A1-D3A3-4B4E-9312-594A4FE22A21}"/>
              </a:ext>
            </a:extLst>
          </p:cNvPr>
          <p:cNvGrpSpPr/>
          <p:nvPr/>
        </p:nvGrpSpPr>
        <p:grpSpPr>
          <a:xfrm>
            <a:off x="2018330" y="5989897"/>
            <a:ext cx="7898477" cy="645628"/>
            <a:chOff x="2011680" y="5670298"/>
            <a:chExt cx="7010400" cy="645628"/>
          </a:xfrm>
          <a:solidFill>
            <a:srgbClr val="E9B7AD"/>
          </a:solidFill>
        </p:grpSpPr>
        <p:sp>
          <p:nvSpPr>
            <p:cNvPr id="22" name="Rectangle : coins arrondis 21">
              <a:extLst>
                <a:ext uri="{FF2B5EF4-FFF2-40B4-BE49-F238E27FC236}">
                  <a16:creationId xmlns:a16="http://schemas.microsoft.com/office/drawing/2014/main" id="{2D2F1CEA-5369-4123-82F4-6768E8AEA16D}"/>
                </a:ext>
              </a:extLst>
            </p:cNvPr>
            <p:cNvSpPr/>
            <p:nvPr/>
          </p:nvSpPr>
          <p:spPr>
            <a:xfrm>
              <a:off x="2011680" y="5670298"/>
              <a:ext cx="7010400" cy="645628"/>
            </a:xfrm>
            <a:prstGeom prst="roundRect">
              <a:avLst>
                <a:gd name="adj" fmla="val 46259"/>
              </a:avLst>
            </a:prstGeom>
            <a:solidFill>
              <a:srgbClr val="E9B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3" name="Rectangle 22">
              <a:extLst>
                <a:ext uri="{FF2B5EF4-FFF2-40B4-BE49-F238E27FC236}">
                  <a16:creationId xmlns:a16="http://schemas.microsoft.com/office/drawing/2014/main" id="{79AAC4DE-18B0-4D74-A2FC-E1ABAAAFDCAC}"/>
                </a:ext>
              </a:extLst>
            </p:cNvPr>
            <p:cNvSpPr/>
            <p:nvPr/>
          </p:nvSpPr>
          <p:spPr>
            <a:xfrm>
              <a:off x="2255520" y="5731502"/>
              <a:ext cx="6652912" cy="523220"/>
            </a:xfrm>
            <a:prstGeom prst="rect">
              <a:avLst/>
            </a:prstGeom>
            <a:noFill/>
          </p:spPr>
          <p:txBody>
            <a:bodyPr wrap="square">
              <a:spAutoFit/>
            </a:bodyPr>
            <a:lstStyle/>
            <a:p>
              <a:r>
                <a:rPr lang="fr-FR" sz="2800" dirty="0">
                  <a:latin typeface="Calibri" panose="020F0502020204030204" pitchFamily="34" charset="0"/>
                  <a:ea typeface="DengXian" panose="02010600030101010101" pitchFamily="2" charset="-122"/>
                  <a:cs typeface="Times New Roman" panose="02020603050405020304" pitchFamily="18" charset="0"/>
                </a:rPr>
                <a:t>D – C’est pris en charge par l’Assurance maladie</a:t>
              </a:r>
            </a:p>
          </p:txBody>
        </p:sp>
      </p:grpSp>
    </p:spTree>
    <p:extLst>
      <p:ext uri="{BB962C8B-B14F-4D97-AF65-F5344CB8AC3E}">
        <p14:creationId xmlns:p14="http://schemas.microsoft.com/office/powerpoint/2010/main" val="3047939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95129"/>
            <a:ext cx="9290952" cy="4660778"/>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754126"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63121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L’histoire de Flo</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sp>
        <p:nvSpPr>
          <p:cNvPr id="15" name="ZoneTexte 14">
            <a:extLst>
              <a:ext uri="{FF2B5EF4-FFF2-40B4-BE49-F238E27FC236}">
                <a16:creationId xmlns:a16="http://schemas.microsoft.com/office/drawing/2014/main" id="{213E30AA-1C87-4EA9-82B3-E65EE1200986}"/>
              </a:ext>
            </a:extLst>
          </p:cNvPr>
          <p:cNvSpPr txBox="1"/>
          <p:nvPr/>
        </p:nvSpPr>
        <p:spPr>
          <a:xfrm>
            <a:off x="1450524" y="2173370"/>
            <a:ext cx="9290952" cy="2616101"/>
          </a:xfrm>
          <a:prstGeom prst="rect">
            <a:avLst/>
          </a:prstGeom>
          <a:noFill/>
        </p:spPr>
        <p:txBody>
          <a:bodyPr wrap="square" rtlCol="0">
            <a:spAutoFit/>
          </a:bodyPr>
          <a:lstStyle/>
          <a:p>
            <a:pPr algn="ctr"/>
            <a:r>
              <a:rPr lang="fr-FR" sz="2400" dirty="0">
                <a:latin typeface="Helvetica Neue" panose="02000503000000020004" pitchFamily="2" charset="0"/>
                <a:ea typeface="Helvetica Neue" panose="02000503000000020004" pitchFamily="2" charset="0"/>
                <a:cs typeface="Helvetica Neue" panose="02000503000000020004" pitchFamily="2" charset="0"/>
              </a:rPr>
              <a:t>Le médecin explique à quoi sert le frottis, </a:t>
            </a:r>
            <a:r>
              <a:rPr lang="fr-FR" sz="2400" dirty="0" err="1">
                <a:latin typeface="Helvetica Neue" panose="02000503000000020004" pitchFamily="2" charset="0"/>
                <a:ea typeface="Helvetica Neue" panose="02000503000000020004" pitchFamily="2" charset="0"/>
                <a:cs typeface="Helvetica Neue" panose="02000503000000020004" pitchFamily="2" charset="0"/>
              </a:rPr>
              <a:t>Flo</a:t>
            </a:r>
            <a:r>
              <a:rPr lang="fr-FR" sz="2400" dirty="0">
                <a:latin typeface="Helvetica Neue" panose="02000503000000020004" pitchFamily="2" charset="0"/>
                <a:ea typeface="Helvetica Neue" panose="02000503000000020004" pitchFamily="2" charset="0"/>
                <a:cs typeface="Helvetica Neue" panose="02000503000000020004" pitchFamily="2" charset="0"/>
              </a:rPr>
              <a:t> accepte de le réaliser.</a:t>
            </a:r>
          </a:p>
          <a:p>
            <a:pPr algn="ctr"/>
            <a:r>
              <a:rPr lang="fr-FR" sz="2400" dirty="0">
                <a:latin typeface="Helvetica Neue" panose="02000503000000020004" pitchFamily="2" charset="0"/>
                <a:ea typeface="Helvetica Neue" panose="02000503000000020004" pitchFamily="2" charset="0"/>
                <a:cs typeface="Helvetica Neue" panose="02000503000000020004" pitchFamily="2" charset="0"/>
              </a:rPr>
              <a:t>Au moment de payer la consultation, le médecin lui annonce que le frottis est un acte payant en plus de la consultation… </a:t>
            </a:r>
            <a:r>
              <a:rPr lang="fr-FR" sz="2400" dirty="0" err="1">
                <a:latin typeface="Helvetica Neue" panose="02000503000000020004" pitchFamily="2" charset="0"/>
                <a:ea typeface="Helvetica Neue" panose="02000503000000020004" pitchFamily="2" charset="0"/>
                <a:cs typeface="Helvetica Neue" panose="02000503000000020004" pitchFamily="2" charset="0"/>
              </a:rPr>
              <a:t>Flo</a:t>
            </a:r>
            <a:r>
              <a:rPr lang="fr-FR" sz="2400" dirty="0">
                <a:latin typeface="Helvetica Neue" panose="02000503000000020004" pitchFamily="2" charset="0"/>
                <a:ea typeface="Helvetica Neue" panose="02000503000000020004" pitchFamily="2" charset="0"/>
                <a:cs typeface="Helvetica Neue" panose="02000503000000020004" pitchFamily="2" charset="0"/>
              </a:rPr>
              <a:t> regrette de ne pas avoir posé la question avant et a peur de ne pas avoir les moyens de payer. </a:t>
            </a:r>
          </a:p>
          <a:p>
            <a:pPr algn="ctr"/>
            <a:endParaRPr lang="fr-FR" sz="2000" dirty="0">
              <a:latin typeface="Helvetica Neue" panose="02000503000000020004" pitchFamily="2" charset="0"/>
              <a:ea typeface="Helvetica Neue" panose="02000503000000020004" pitchFamily="2" charset="0"/>
              <a:cs typeface="Helvetica Neue" panose="02000503000000020004" pitchFamily="2" charset="0"/>
            </a:endParaRPr>
          </a:p>
          <a:p>
            <a:pPr algn="ctr"/>
            <a:r>
              <a:rPr lang="fr-FR" sz="2400" b="1" dirty="0">
                <a:latin typeface="Helvetica Neue" panose="02000503000000020004" pitchFamily="2" charset="0"/>
              </a:rPr>
              <a:t>Que lui dites-vous ? </a:t>
            </a:r>
          </a:p>
        </p:txBody>
      </p:sp>
      <p:grpSp>
        <p:nvGrpSpPr>
          <p:cNvPr id="8" name="Groupe 7">
            <a:extLst>
              <a:ext uri="{FF2B5EF4-FFF2-40B4-BE49-F238E27FC236}">
                <a16:creationId xmlns:a16="http://schemas.microsoft.com/office/drawing/2014/main" id="{85DD258E-4459-4450-BA3D-AD0A9AEC6E7B}"/>
              </a:ext>
            </a:extLst>
          </p:cNvPr>
          <p:cNvGrpSpPr/>
          <p:nvPr/>
        </p:nvGrpSpPr>
        <p:grpSpPr>
          <a:xfrm>
            <a:off x="2011680" y="5172015"/>
            <a:ext cx="8447936" cy="645628"/>
            <a:chOff x="2011680" y="4852416"/>
            <a:chExt cx="7498080" cy="645628"/>
          </a:xfrm>
          <a:solidFill>
            <a:srgbClr val="E9B7AD"/>
          </a:solidFill>
        </p:grpSpPr>
        <p:sp>
          <p:nvSpPr>
            <p:cNvPr id="11" name="Rectangle : coins arrondis 10">
              <a:extLst>
                <a:ext uri="{FF2B5EF4-FFF2-40B4-BE49-F238E27FC236}">
                  <a16:creationId xmlns:a16="http://schemas.microsoft.com/office/drawing/2014/main" id="{799A801E-DD4C-471B-82ED-031AE72F835C}"/>
                </a:ext>
              </a:extLst>
            </p:cNvPr>
            <p:cNvSpPr/>
            <p:nvPr/>
          </p:nvSpPr>
          <p:spPr>
            <a:xfrm>
              <a:off x="2011680" y="4852416"/>
              <a:ext cx="7010400" cy="645628"/>
            </a:xfrm>
            <a:prstGeom prst="roundRect">
              <a:avLst>
                <a:gd name="adj" fmla="val 4625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D91EE8DA-B744-40FB-AD0A-15D0856629C0}"/>
                </a:ext>
              </a:extLst>
            </p:cNvPr>
            <p:cNvSpPr/>
            <p:nvPr/>
          </p:nvSpPr>
          <p:spPr>
            <a:xfrm>
              <a:off x="2255520" y="4901672"/>
              <a:ext cx="7254240" cy="523220"/>
            </a:xfrm>
            <a:prstGeom prst="rect">
              <a:avLst/>
            </a:prstGeom>
            <a:noFill/>
          </p:spPr>
          <p:txBody>
            <a:bodyPr wrap="square">
              <a:spAutoFit/>
            </a:bodyPr>
            <a:lstStyle/>
            <a:p>
              <a:r>
                <a:rPr lang="fr-FR" sz="2800" dirty="0">
                  <a:solidFill>
                    <a:srgbClr val="FBF6BA"/>
                  </a:solidFill>
                  <a:latin typeface="Calibri" panose="020F0502020204030204" pitchFamily="34" charset="0"/>
                  <a:ea typeface="DengXian" panose="02010600030101010101" pitchFamily="2" charset="-122"/>
                  <a:cs typeface="Times New Roman" panose="02020603050405020304" pitchFamily="18" charset="0"/>
                </a:rPr>
                <a:t>C – Son médecin aurait dû l’informer</a:t>
              </a:r>
            </a:p>
          </p:txBody>
        </p:sp>
      </p:grpSp>
      <p:grpSp>
        <p:nvGrpSpPr>
          <p:cNvPr id="13" name="Groupe 12">
            <a:extLst>
              <a:ext uri="{FF2B5EF4-FFF2-40B4-BE49-F238E27FC236}">
                <a16:creationId xmlns:a16="http://schemas.microsoft.com/office/drawing/2014/main" id="{9D2ADDED-2A0E-4875-8741-1E27BF770D24}"/>
              </a:ext>
            </a:extLst>
          </p:cNvPr>
          <p:cNvGrpSpPr/>
          <p:nvPr/>
        </p:nvGrpSpPr>
        <p:grpSpPr>
          <a:xfrm>
            <a:off x="2018330" y="5989897"/>
            <a:ext cx="7898477" cy="645628"/>
            <a:chOff x="2011680" y="5670298"/>
            <a:chExt cx="7010400" cy="645628"/>
          </a:xfrm>
          <a:solidFill>
            <a:srgbClr val="E9B7AD"/>
          </a:solidFill>
        </p:grpSpPr>
        <p:sp>
          <p:nvSpPr>
            <p:cNvPr id="14" name="Rectangle : coins arrondis 13">
              <a:extLst>
                <a:ext uri="{FF2B5EF4-FFF2-40B4-BE49-F238E27FC236}">
                  <a16:creationId xmlns:a16="http://schemas.microsoft.com/office/drawing/2014/main" id="{4D777FD6-39B2-4075-8CE2-35E2A78EF816}"/>
                </a:ext>
              </a:extLst>
            </p:cNvPr>
            <p:cNvSpPr/>
            <p:nvPr/>
          </p:nvSpPr>
          <p:spPr>
            <a:xfrm>
              <a:off x="2011680" y="5670298"/>
              <a:ext cx="7010400" cy="645628"/>
            </a:xfrm>
            <a:prstGeom prst="roundRect">
              <a:avLst>
                <a:gd name="adj" fmla="val 4625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06CB6A4A-40CE-4D83-BD80-A44574320C3A}"/>
                </a:ext>
              </a:extLst>
            </p:cNvPr>
            <p:cNvSpPr/>
            <p:nvPr/>
          </p:nvSpPr>
          <p:spPr>
            <a:xfrm>
              <a:off x="2255520" y="5731502"/>
              <a:ext cx="6652912" cy="523220"/>
            </a:xfrm>
            <a:prstGeom prst="rect">
              <a:avLst/>
            </a:prstGeom>
            <a:noFill/>
          </p:spPr>
          <p:txBody>
            <a:bodyPr wrap="square">
              <a:spAutoFit/>
            </a:bodyPr>
            <a:lstStyle/>
            <a:p>
              <a:r>
                <a:rPr lang="fr-FR" sz="2800" dirty="0">
                  <a:solidFill>
                    <a:srgbClr val="FBF6BA"/>
                  </a:solidFill>
                  <a:latin typeface="Calibri" panose="020F0502020204030204" pitchFamily="34" charset="0"/>
                  <a:ea typeface="DengXian" panose="02010600030101010101" pitchFamily="2" charset="-122"/>
                  <a:cs typeface="Times New Roman" panose="02020603050405020304" pitchFamily="18" charset="0"/>
                </a:rPr>
                <a:t>D – C’est pris en charge par l’Assurance maladie</a:t>
              </a:r>
            </a:p>
          </p:txBody>
        </p:sp>
      </p:grpSp>
      <p:pic>
        <p:nvPicPr>
          <p:cNvPr id="17" name="Graphique 16" descr="Personne avec une idée contour">
            <a:extLst>
              <a:ext uri="{FF2B5EF4-FFF2-40B4-BE49-F238E27FC236}">
                <a16:creationId xmlns:a16="http://schemas.microsoft.com/office/drawing/2014/main" id="{4F1221ED-309D-4DEB-A230-F700CFF907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36929" y="-100275"/>
            <a:ext cx="1720788" cy="1720788"/>
          </a:xfrm>
          <a:prstGeom prst="rect">
            <a:avLst/>
          </a:prstGeom>
        </p:spPr>
      </p:pic>
    </p:spTree>
    <p:extLst>
      <p:ext uri="{BB962C8B-B14F-4D97-AF65-F5344CB8AC3E}">
        <p14:creationId xmlns:p14="http://schemas.microsoft.com/office/powerpoint/2010/main" val="2276408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1549585-0396-4A21-A51B-C44A1F410582}"/>
              </a:ext>
            </a:extLst>
          </p:cNvPr>
          <p:cNvSpPr/>
          <p:nvPr/>
        </p:nvSpPr>
        <p:spPr>
          <a:xfrm>
            <a:off x="6715760" y="1564641"/>
            <a:ext cx="4978400" cy="3627119"/>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a:extLst>
              <a:ext uri="{FF2B5EF4-FFF2-40B4-BE49-F238E27FC236}">
                <a16:creationId xmlns:a16="http://schemas.microsoft.com/office/drawing/2014/main" id="{B3CB94C0-2E70-40B2-8A0A-356900337073}"/>
              </a:ext>
            </a:extLst>
          </p:cNvPr>
          <p:cNvPicPr>
            <a:picLocks noChangeAspect="1"/>
          </p:cNvPicPr>
          <p:nvPr/>
        </p:nvPicPr>
        <p:blipFill rotWithShape="1">
          <a:blip r:embed="rId2"/>
          <a:srcRect l="30626"/>
          <a:stretch/>
        </p:blipFill>
        <p:spPr>
          <a:xfrm>
            <a:off x="680720" y="106392"/>
            <a:ext cx="5819676" cy="6645216"/>
          </a:xfrm>
          <a:prstGeom prst="rect">
            <a:avLst/>
          </a:prstGeom>
        </p:spPr>
      </p:pic>
      <p:sp>
        <p:nvSpPr>
          <p:cNvPr id="28" name="Rectangle 27">
            <a:extLst>
              <a:ext uri="{FF2B5EF4-FFF2-40B4-BE49-F238E27FC236}">
                <a16:creationId xmlns:a16="http://schemas.microsoft.com/office/drawing/2014/main" id="{00CC5AC2-1946-4F48-8CDF-9197BADC9FC7}"/>
              </a:ext>
            </a:extLst>
          </p:cNvPr>
          <p:cNvSpPr/>
          <p:nvPr/>
        </p:nvSpPr>
        <p:spPr>
          <a:xfrm>
            <a:off x="6695440" y="1357238"/>
            <a:ext cx="4978400" cy="3946281"/>
          </a:xfrm>
          <a:prstGeom prst="rect">
            <a:avLst/>
          </a:prstGeom>
        </p:spPr>
        <p:txBody>
          <a:bodyPr vert="horz" lIns="91440" tIns="45720" rIns="91440" bIns="45720" rtlCol="0" anchor="ctr">
            <a:noAutofit/>
          </a:bodyPr>
          <a:lstStyle/>
          <a:p>
            <a:pPr marL="0" marR="0" lvl="0" indent="0" algn="ctr" defTabSz="914400" rtl="0" eaLnBrk="1" fontAlgn="auto" latinLnBrk="0" hangingPunct="1">
              <a:spcBef>
                <a:spcPct val="0"/>
              </a:spcBef>
              <a:spcAft>
                <a:spcPts val="600"/>
              </a:spcAft>
              <a:buClrTx/>
              <a:buSzTx/>
              <a:buFontTx/>
              <a:buNone/>
              <a:tabLst/>
              <a:defRPr/>
            </a:pPr>
            <a:r>
              <a:rPr kumimoji="0" lang="en-US" sz="6000" b="1" i="0" u="none" strike="noStrike" kern="1200" cap="none" spc="0" normalizeH="0" baseline="0" noProof="0" dirty="0">
                <a:ln>
                  <a:noFill/>
                </a:ln>
                <a:solidFill>
                  <a:srgbClr val="3B3B49"/>
                </a:solidFill>
                <a:effectLst/>
                <a:uLnTx/>
                <a:uFillTx/>
                <a:latin typeface="Helvetica Neue" panose="02000503000000020004"/>
                <a:ea typeface="+mn-ea"/>
                <a:cs typeface="+mn-cs"/>
              </a:rPr>
              <a:t>Que </a:t>
            </a:r>
            <a:r>
              <a:rPr kumimoji="0" lang="en-US" sz="6000" b="1" i="0" u="none" strike="noStrike" kern="1200" cap="none" spc="0" normalizeH="0" baseline="0" noProof="0" dirty="0" err="1">
                <a:ln>
                  <a:noFill/>
                </a:ln>
                <a:solidFill>
                  <a:srgbClr val="3B3B49"/>
                </a:solidFill>
                <a:effectLst/>
                <a:uLnTx/>
                <a:uFillTx/>
                <a:latin typeface="Helvetica Neue" panose="02000503000000020004"/>
                <a:ea typeface="+mn-ea"/>
                <a:cs typeface="+mn-cs"/>
              </a:rPr>
              <a:t>pensez-vous</a:t>
            </a:r>
            <a:r>
              <a:rPr kumimoji="0" lang="en-US" sz="6000" b="1" i="0" u="none" strike="noStrike" kern="1200" cap="none" spc="0" normalizeH="0" baseline="0" noProof="0" dirty="0">
                <a:ln>
                  <a:noFill/>
                </a:ln>
                <a:solidFill>
                  <a:srgbClr val="3B3B49"/>
                </a:solidFill>
                <a:effectLst/>
                <a:uLnTx/>
                <a:uFillTx/>
                <a:latin typeface="Helvetica Neue" panose="02000503000000020004"/>
                <a:ea typeface="+mn-ea"/>
                <a:cs typeface="+mn-cs"/>
              </a:rPr>
              <a:t> de </a:t>
            </a:r>
            <a:r>
              <a:rPr kumimoji="0" lang="en-US" sz="6000" b="1" i="0" u="none" strike="noStrike" kern="1200" cap="none" spc="0" normalizeH="0" baseline="0" noProof="0" dirty="0" err="1">
                <a:ln>
                  <a:noFill/>
                </a:ln>
                <a:solidFill>
                  <a:srgbClr val="3B3B49"/>
                </a:solidFill>
                <a:effectLst/>
                <a:uLnTx/>
                <a:uFillTx/>
                <a:latin typeface="Helvetica Neue" panose="02000503000000020004"/>
                <a:ea typeface="+mn-ea"/>
                <a:cs typeface="+mn-cs"/>
              </a:rPr>
              <a:t>cette</a:t>
            </a:r>
            <a:r>
              <a:rPr kumimoji="0" lang="en-US" sz="6000" b="1" i="0" u="none" strike="noStrike" kern="1200" cap="none" spc="0" normalizeH="0" baseline="0" noProof="0" dirty="0">
                <a:ln>
                  <a:noFill/>
                </a:ln>
                <a:solidFill>
                  <a:srgbClr val="3B3B49"/>
                </a:solidFill>
                <a:effectLst/>
                <a:uLnTx/>
                <a:uFillTx/>
                <a:latin typeface="Helvetica Neue" panose="02000503000000020004"/>
                <a:ea typeface="+mn-ea"/>
                <a:cs typeface="+mn-cs"/>
              </a:rPr>
              <a:t> </a:t>
            </a:r>
            <a:r>
              <a:rPr kumimoji="0" lang="en-US" sz="6000" b="1" i="0" u="none" strike="noStrike" kern="1200" cap="none" spc="0" normalizeH="0" baseline="0" noProof="0" dirty="0" err="1">
                <a:ln>
                  <a:noFill/>
                </a:ln>
                <a:solidFill>
                  <a:srgbClr val="3B3B49"/>
                </a:solidFill>
                <a:effectLst/>
                <a:uLnTx/>
                <a:uFillTx/>
                <a:latin typeface="Helvetica Neue" panose="02000503000000020004"/>
                <a:ea typeface="+mn-ea"/>
                <a:cs typeface="+mn-cs"/>
              </a:rPr>
              <a:t>statistique</a:t>
            </a:r>
            <a:r>
              <a:rPr kumimoji="0" lang="en-US" sz="6000" b="1" i="0" u="none" strike="noStrike" kern="1200" cap="none" spc="0" normalizeH="0" baseline="0" noProof="0" dirty="0">
                <a:ln>
                  <a:noFill/>
                </a:ln>
                <a:solidFill>
                  <a:srgbClr val="3B3B49"/>
                </a:solidFill>
                <a:effectLst/>
                <a:uLnTx/>
                <a:uFillTx/>
                <a:latin typeface="Helvetica Neue" panose="02000503000000020004"/>
                <a:ea typeface="+mn-ea"/>
                <a:cs typeface="+mn-cs"/>
              </a:rPr>
              <a:t> ? </a:t>
            </a:r>
            <a:endParaRPr kumimoji="0" lang="en-US" sz="6000" b="0" i="0" u="none" strike="noStrike" kern="1200" cap="none" spc="0" normalizeH="0" baseline="0" noProof="0" dirty="0">
              <a:ln>
                <a:noFill/>
              </a:ln>
              <a:solidFill>
                <a:srgbClr val="3B3B49"/>
              </a:solidFill>
              <a:effectLst/>
              <a:uLnTx/>
              <a:uFillTx/>
              <a:latin typeface="Helvetica Neue" panose="02000503000000020004"/>
              <a:ea typeface="+mn-ea"/>
              <a:cs typeface="+mn-cs"/>
            </a:endParaRPr>
          </a:p>
        </p:txBody>
      </p:sp>
    </p:spTree>
    <p:extLst>
      <p:ext uri="{BB962C8B-B14F-4D97-AF65-F5344CB8AC3E}">
        <p14:creationId xmlns:p14="http://schemas.microsoft.com/office/powerpoint/2010/main" val="3158668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FBA2EFA-5F68-4D2F-A89C-AD545B0DC10E}"/>
              </a:ext>
            </a:extLst>
          </p:cNvPr>
          <p:cNvSpPr/>
          <p:nvPr/>
        </p:nvSpPr>
        <p:spPr>
          <a:xfrm>
            <a:off x="1450524" y="2095129"/>
            <a:ext cx="9290952" cy="459863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800" dirty="0"/>
          </a:p>
          <a:p>
            <a:endParaRPr lang="fr-FR" dirty="0"/>
          </a:p>
          <a:p>
            <a:endParaRPr lang="fr-FR" sz="1800" dirty="0"/>
          </a:p>
          <a:p>
            <a:endParaRPr lang="fr-FR" dirty="0"/>
          </a:p>
          <a:p>
            <a:endParaRPr lang="fr-FR" sz="1800" dirty="0"/>
          </a:p>
          <a:p>
            <a:endParaRPr lang="fr-FR" dirty="0"/>
          </a:p>
          <a:p>
            <a:endParaRPr lang="fr-FR" sz="1800" dirty="0"/>
          </a:p>
          <a:p>
            <a:endParaRPr lang="fr-FR" dirty="0"/>
          </a:p>
          <a:p>
            <a:endParaRPr lang="fr-FR" dirty="0"/>
          </a:p>
          <a:p>
            <a:r>
              <a:rPr lang="fr-FR" sz="1800" dirty="0">
                <a:solidFill>
                  <a:srgbClr val="3B3B49"/>
                </a:solidFill>
                <a:latin typeface="Helvetica Neue" panose="02000503000000020004"/>
              </a:rPr>
              <a:t>Tout patient a le droit d’être informé du montant des actes et des prestations proposés lors des consultations. Cette obligation concerne les actes de prévention, de diagnostic ou de soin, le montant des dépassements d’honoraires, et les conditions de prise en charge par l’Assurance maladie et la complémentaire santé. </a:t>
            </a:r>
          </a:p>
          <a:p>
            <a:r>
              <a:rPr lang="fr-FR" sz="1800" dirty="0">
                <a:solidFill>
                  <a:srgbClr val="3B3B49"/>
                </a:solidFill>
                <a:latin typeface="Helvetica Neue" panose="02000503000000020004"/>
              </a:rPr>
              <a:t>Les tarifs doivent être affichés en salle d’attente ou à l’accueil ; peut-être que Flo n’a pas fait attention ? </a:t>
            </a:r>
          </a:p>
        </p:txBody>
      </p:sp>
      <p:grpSp>
        <p:nvGrpSpPr>
          <p:cNvPr id="25" name="Groupe 24">
            <a:extLst>
              <a:ext uri="{FF2B5EF4-FFF2-40B4-BE49-F238E27FC236}">
                <a16:creationId xmlns:a16="http://schemas.microsoft.com/office/drawing/2014/main" id="{173760DC-FE89-4FA6-943F-BB5BA172AA16}"/>
              </a:ext>
            </a:extLst>
          </p:cNvPr>
          <p:cNvGrpSpPr/>
          <p:nvPr/>
        </p:nvGrpSpPr>
        <p:grpSpPr>
          <a:xfrm>
            <a:off x="2159148" y="3607392"/>
            <a:ext cx="8197491" cy="1003363"/>
            <a:chOff x="2836774" y="3678414"/>
            <a:chExt cx="5976574" cy="1003363"/>
          </a:xfrm>
        </p:grpSpPr>
        <p:sp>
          <p:nvSpPr>
            <p:cNvPr id="26" name="Rectangle : coins arrondis 25">
              <a:extLst>
                <a:ext uri="{FF2B5EF4-FFF2-40B4-BE49-F238E27FC236}">
                  <a16:creationId xmlns:a16="http://schemas.microsoft.com/office/drawing/2014/main" id="{3156618B-8FF4-4249-B3CA-83CCB8D65E93}"/>
                </a:ext>
              </a:extLst>
            </p:cNvPr>
            <p:cNvSpPr/>
            <p:nvPr/>
          </p:nvSpPr>
          <p:spPr>
            <a:xfrm>
              <a:off x="2836774" y="3678414"/>
              <a:ext cx="5976574" cy="648662"/>
            </a:xfrm>
            <a:prstGeom prst="roundRect">
              <a:avLst>
                <a:gd name="adj" fmla="val 4625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C7D69C11-98AD-4EB2-979A-72443597EE25}"/>
                </a:ext>
              </a:extLst>
            </p:cNvPr>
            <p:cNvSpPr/>
            <p:nvPr/>
          </p:nvSpPr>
          <p:spPr>
            <a:xfrm>
              <a:off x="2898917" y="3727670"/>
              <a:ext cx="5909075" cy="954107"/>
            </a:xfrm>
            <a:prstGeom prst="rect">
              <a:avLst/>
            </a:prstGeom>
            <a:noFill/>
          </p:spPr>
          <p:txBody>
            <a:bodyPr wrap="square">
              <a:spAutoFit/>
            </a:bodyPr>
            <a:lstStyle/>
            <a:p>
              <a:pPr algn="ctr"/>
              <a:r>
                <a:rPr lang="fr-FR" sz="2800" dirty="0">
                  <a:solidFill>
                    <a:srgbClr val="FBF6BA"/>
                  </a:solidFill>
                  <a:latin typeface="Calibri" panose="020F0502020204030204" pitchFamily="34" charset="0"/>
                  <a:ea typeface="DengXian" panose="02010600030101010101" pitchFamily="2" charset="-122"/>
                  <a:cs typeface="Times New Roman" panose="02020603050405020304" pitchFamily="18" charset="0"/>
                </a:rPr>
                <a:t>Le droit à l’information / le libre choix des prestations</a:t>
              </a:r>
            </a:p>
          </p:txBody>
        </p:sp>
      </p:gr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754126"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63121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L’histoire de Flo</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sp>
        <p:nvSpPr>
          <p:cNvPr id="15" name="ZoneTexte 14">
            <a:extLst>
              <a:ext uri="{FF2B5EF4-FFF2-40B4-BE49-F238E27FC236}">
                <a16:creationId xmlns:a16="http://schemas.microsoft.com/office/drawing/2014/main" id="{213E30AA-1C87-4EA9-82B3-E65EE1200986}"/>
              </a:ext>
            </a:extLst>
          </p:cNvPr>
          <p:cNvSpPr txBox="1"/>
          <p:nvPr/>
        </p:nvSpPr>
        <p:spPr>
          <a:xfrm>
            <a:off x="1450524" y="2414439"/>
            <a:ext cx="9290952" cy="830997"/>
          </a:xfrm>
          <a:prstGeom prst="rect">
            <a:avLst/>
          </a:prstGeom>
          <a:noFill/>
        </p:spPr>
        <p:txBody>
          <a:bodyPr wrap="square" rtlCol="0">
            <a:spAutoFit/>
          </a:bodyPr>
          <a:lstStyle/>
          <a:p>
            <a:pPr algn="ctr"/>
            <a:r>
              <a:rPr lang="fr-FR" sz="2400" b="1" dirty="0">
                <a:latin typeface="Helvetica Neue" panose="02000503000000020004" pitchFamily="2" charset="0"/>
              </a:rPr>
              <a:t>Quelle idée-clé en santé se cache derrière la  recommandation « Son médecin aurait dû l’informer » ? </a:t>
            </a:r>
          </a:p>
        </p:txBody>
      </p:sp>
      <p:pic>
        <p:nvPicPr>
          <p:cNvPr id="10" name="Graphique 9" descr="Personne avec une idée contour">
            <a:extLst>
              <a:ext uri="{FF2B5EF4-FFF2-40B4-BE49-F238E27FC236}">
                <a16:creationId xmlns:a16="http://schemas.microsoft.com/office/drawing/2014/main" id="{F76D0CB4-FA3F-4180-9929-BBDAD4E09E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36929" y="-100275"/>
            <a:ext cx="1720788" cy="1720788"/>
          </a:xfrm>
          <a:prstGeom prst="rect">
            <a:avLst/>
          </a:prstGeom>
        </p:spPr>
      </p:pic>
    </p:spTree>
    <p:extLst>
      <p:ext uri="{BB962C8B-B14F-4D97-AF65-F5344CB8AC3E}">
        <p14:creationId xmlns:p14="http://schemas.microsoft.com/office/powerpoint/2010/main" val="1812340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FBA2EFA-5F68-4D2F-A89C-AD545B0DC10E}"/>
              </a:ext>
            </a:extLst>
          </p:cNvPr>
          <p:cNvSpPr/>
          <p:nvPr/>
        </p:nvSpPr>
        <p:spPr>
          <a:xfrm>
            <a:off x="1450524" y="2095129"/>
            <a:ext cx="9290952" cy="459863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800" dirty="0"/>
          </a:p>
          <a:p>
            <a:endParaRPr lang="fr-FR" dirty="0"/>
          </a:p>
          <a:p>
            <a:endParaRPr lang="fr-FR" sz="1800" dirty="0"/>
          </a:p>
          <a:p>
            <a:endParaRPr lang="fr-FR" dirty="0"/>
          </a:p>
          <a:p>
            <a:endParaRPr lang="fr-FR" sz="1800" dirty="0"/>
          </a:p>
          <a:p>
            <a:endParaRPr lang="fr-FR" dirty="0"/>
          </a:p>
          <a:p>
            <a:endParaRPr lang="fr-FR" sz="1800" dirty="0">
              <a:solidFill>
                <a:srgbClr val="3B3B49"/>
              </a:solidFill>
              <a:latin typeface="Helvetica Neue" panose="02000503000000020004"/>
            </a:endParaRPr>
          </a:p>
          <a:p>
            <a:endParaRPr lang="fr-FR" dirty="0">
              <a:solidFill>
                <a:srgbClr val="3B3B49"/>
              </a:solidFill>
              <a:latin typeface="Helvetica Neue" panose="02000503000000020004"/>
            </a:endParaRPr>
          </a:p>
          <a:p>
            <a:endParaRPr lang="fr-FR" sz="1800" dirty="0">
              <a:solidFill>
                <a:srgbClr val="3B3B49"/>
              </a:solidFill>
              <a:latin typeface="Helvetica Neue" panose="02000503000000020004"/>
            </a:endParaRPr>
          </a:p>
          <a:p>
            <a:endParaRPr lang="fr-FR" dirty="0">
              <a:solidFill>
                <a:srgbClr val="3B3B49"/>
              </a:solidFill>
              <a:latin typeface="Helvetica Neue" panose="02000503000000020004"/>
            </a:endParaRPr>
          </a:p>
          <a:p>
            <a:r>
              <a:rPr lang="fr-FR" sz="1800" dirty="0">
                <a:solidFill>
                  <a:srgbClr val="3B3B49"/>
                </a:solidFill>
                <a:latin typeface="Helvetica Neue" panose="02000503000000020004"/>
              </a:rPr>
              <a:t>Les </a:t>
            </a:r>
            <a:r>
              <a:rPr lang="fr-FR" dirty="0">
                <a:solidFill>
                  <a:srgbClr val="3B3B49"/>
                </a:solidFill>
                <a:latin typeface="Helvetica Neue" panose="02000503000000020004"/>
              </a:rPr>
              <a:t>frottis sont pris en charge à 70% par l’Assurance Maladie, comme une consultation chez le médecin traitant. Le reste est pris en charge par la complémentaire santé. </a:t>
            </a:r>
            <a:endParaRPr lang="fr-FR" sz="1800" dirty="0">
              <a:solidFill>
                <a:srgbClr val="3B3B49"/>
              </a:solidFill>
              <a:latin typeface="Helvetica Neue" panose="02000503000000020004"/>
            </a:endParaRPr>
          </a:p>
          <a:p>
            <a:r>
              <a:rPr lang="fr-FR" sz="1800" dirty="0">
                <a:solidFill>
                  <a:srgbClr val="3B3B49"/>
                </a:solidFill>
                <a:latin typeface="Helvetica Neue" panose="02000503000000020004"/>
              </a:rPr>
              <a:t>Grâce à la Protection Universelle Maladie (PUMA), depuis 2016, toute personne qui travaille ou réside en France de manière stable et régulière a droit à la prise en charge de ses frais de santé pour la part « Assurance maladie », tout au long de sa vie.</a:t>
            </a:r>
          </a:p>
          <a:p>
            <a:r>
              <a:rPr lang="fr-FR" dirty="0">
                <a:solidFill>
                  <a:srgbClr val="3B3B49"/>
                </a:solidFill>
                <a:latin typeface="Helvetica Neue" panose="02000503000000020004"/>
              </a:rPr>
              <a:t>La Complémentaire santé solidaire (CSS), gratuite ou très peu onéreuse, est disponible aux personnes à faibles ressources pour prendre en charge la partie « complémentaire santé ».</a:t>
            </a:r>
          </a:p>
          <a:p>
            <a:endParaRPr lang="fr-FR" dirty="0">
              <a:solidFill>
                <a:srgbClr val="3B3B49"/>
              </a:solidFill>
              <a:latin typeface="Helvetica Neue" panose="02000503000000020004"/>
            </a:endParaRPr>
          </a:p>
        </p:txBody>
      </p:sp>
      <p:grpSp>
        <p:nvGrpSpPr>
          <p:cNvPr id="25" name="Groupe 24">
            <a:extLst>
              <a:ext uri="{FF2B5EF4-FFF2-40B4-BE49-F238E27FC236}">
                <a16:creationId xmlns:a16="http://schemas.microsoft.com/office/drawing/2014/main" id="{173760DC-FE89-4FA6-943F-BB5BA172AA16}"/>
              </a:ext>
            </a:extLst>
          </p:cNvPr>
          <p:cNvGrpSpPr/>
          <p:nvPr/>
        </p:nvGrpSpPr>
        <p:grpSpPr>
          <a:xfrm>
            <a:off x="2142784" y="3452825"/>
            <a:ext cx="8104909" cy="648662"/>
            <a:chOff x="2898917" y="3790174"/>
            <a:chExt cx="5909075" cy="648662"/>
          </a:xfrm>
        </p:grpSpPr>
        <p:sp>
          <p:nvSpPr>
            <p:cNvPr id="26" name="Rectangle : coins arrondis 25">
              <a:extLst>
                <a:ext uri="{FF2B5EF4-FFF2-40B4-BE49-F238E27FC236}">
                  <a16:creationId xmlns:a16="http://schemas.microsoft.com/office/drawing/2014/main" id="{3156618B-8FF4-4249-B3CA-83CCB8D65E93}"/>
                </a:ext>
              </a:extLst>
            </p:cNvPr>
            <p:cNvSpPr/>
            <p:nvPr/>
          </p:nvSpPr>
          <p:spPr>
            <a:xfrm>
              <a:off x="3757147" y="3790174"/>
              <a:ext cx="4135819" cy="648662"/>
            </a:xfrm>
            <a:prstGeom prst="roundRect">
              <a:avLst>
                <a:gd name="adj" fmla="val 4625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C7D69C11-98AD-4EB2-979A-72443597EE25}"/>
                </a:ext>
              </a:extLst>
            </p:cNvPr>
            <p:cNvSpPr/>
            <p:nvPr/>
          </p:nvSpPr>
          <p:spPr>
            <a:xfrm>
              <a:off x="2898917" y="3839430"/>
              <a:ext cx="5909075" cy="523220"/>
            </a:xfrm>
            <a:prstGeom prst="rect">
              <a:avLst/>
            </a:prstGeom>
            <a:noFill/>
          </p:spPr>
          <p:txBody>
            <a:bodyPr wrap="square">
              <a:spAutoFit/>
            </a:bodyPr>
            <a:lstStyle/>
            <a:p>
              <a:pPr algn="ctr"/>
              <a:r>
                <a:rPr lang="fr-FR" sz="2800" dirty="0">
                  <a:solidFill>
                    <a:srgbClr val="FBF6BA"/>
                  </a:solidFill>
                  <a:latin typeface="Calibri" panose="020F0502020204030204" pitchFamily="34" charset="0"/>
                  <a:ea typeface="DengXian" panose="02010600030101010101" pitchFamily="2" charset="-122"/>
                  <a:cs typeface="Times New Roman" panose="02020603050405020304" pitchFamily="18" charset="0"/>
                </a:rPr>
                <a:t>Le remboursement des prestations</a:t>
              </a:r>
            </a:p>
          </p:txBody>
        </p:sp>
      </p:gr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754126"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63121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L’histoire de Flo</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sp>
        <p:nvSpPr>
          <p:cNvPr id="15" name="ZoneTexte 14">
            <a:extLst>
              <a:ext uri="{FF2B5EF4-FFF2-40B4-BE49-F238E27FC236}">
                <a16:creationId xmlns:a16="http://schemas.microsoft.com/office/drawing/2014/main" id="{213E30AA-1C87-4EA9-82B3-E65EE1200986}"/>
              </a:ext>
            </a:extLst>
          </p:cNvPr>
          <p:cNvSpPr txBox="1"/>
          <p:nvPr/>
        </p:nvSpPr>
        <p:spPr>
          <a:xfrm>
            <a:off x="1451562" y="2225739"/>
            <a:ext cx="9290952" cy="830997"/>
          </a:xfrm>
          <a:prstGeom prst="rect">
            <a:avLst/>
          </a:prstGeom>
          <a:noFill/>
        </p:spPr>
        <p:txBody>
          <a:bodyPr wrap="square" rtlCol="0">
            <a:spAutoFit/>
          </a:bodyPr>
          <a:lstStyle/>
          <a:p>
            <a:pPr algn="ctr"/>
            <a:r>
              <a:rPr lang="fr-FR" sz="2400" b="1" dirty="0">
                <a:latin typeface="Helvetica Neue" panose="02000503000000020004" pitchFamily="2" charset="0"/>
              </a:rPr>
              <a:t>Quelle idée-clé en santé se cache derrière la  recommandation « C’est pris en charge par l’Assurance maladie » ? </a:t>
            </a:r>
          </a:p>
        </p:txBody>
      </p:sp>
      <p:pic>
        <p:nvPicPr>
          <p:cNvPr id="10" name="Graphique 9" descr="Personne avec une idée contour">
            <a:extLst>
              <a:ext uri="{FF2B5EF4-FFF2-40B4-BE49-F238E27FC236}">
                <a16:creationId xmlns:a16="http://schemas.microsoft.com/office/drawing/2014/main" id="{4DAE9303-30A9-4FCB-B35A-590125515E3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36929" y="-100275"/>
            <a:ext cx="1720788" cy="1720788"/>
          </a:xfrm>
          <a:prstGeom prst="rect">
            <a:avLst/>
          </a:prstGeom>
        </p:spPr>
      </p:pic>
    </p:spTree>
    <p:extLst>
      <p:ext uri="{BB962C8B-B14F-4D97-AF65-F5344CB8AC3E}">
        <p14:creationId xmlns:p14="http://schemas.microsoft.com/office/powerpoint/2010/main" val="22940139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95129"/>
            <a:ext cx="9290952" cy="4208017"/>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754126"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63121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L’histoire de Flo</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sp>
        <p:nvSpPr>
          <p:cNvPr id="15" name="ZoneTexte 14">
            <a:extLst>
              <a:ext uri="{FF2B5EF4-FFF2-40B4-BE49-F238E27FC236}">
                <a16:creationId xmlns:a16="http://schemas.microsoft.com/office/drawing/2014/main" id="{213E30AA-1C87-4EA9-82B3-E65EE1200986}"/>
              </a:ext>
            </a:extLst>
          </p:cNvPr>
          <p:cNvSpPr txBox="1"/>
          <p:nvPr/>
        </p:nvSpPr>
        <p:spPr>
          <a:xfrm>
            <a:off x="1450524" y="2173370"/>
            <a:ext cx="9290952" cy="2246769"/>
          </a:xfrm>
          <a:prstGeom prst="rect">
            <a:avLst/>
          </a:prstGeom>
          <a:noFill/>
        </p:spPr>
        <p:txBody>
          <a:bodyPr wrap="square" rtlCol="0">
            <a:spAutoFit/>
          </a:bodyPr>
          <a:lstStyle/>
          <a:p>
            <a:pPr algn="ctr"/>
            <a:r>
              <a:rPr lang="fr-FR" sz="2400" dirty="0">
                <a:latin typeface="Helvetica Neue" panose="02000503000000020004" pitchFamily="2" charset="0"/>
                <a:ea typeface="Helvetica Neue" panose="02000503000000020004" pitchFamily="2" charset="0"/>
                <a:cs typeface="Helvetica Neue" panose="02000503000000020004" pitchFamily="2" charset="0"/>
              </a:rPr>
              <a:t>Quelques temps plus tard, Flo a déménagé à quelques dizaines de kilomètres et doit consulter un médecin en urgence. Problème, elle ne connaît pas bien sa nouvelle ville, et elle ne sait pas où et comment chercher…</a:t>
            </a:r>
          </a:p>
          <a:p>
            <a:pPr algn="ctr"/>
            <a:endParaRPr lang="fr-FR" sz="2000" dirty="0">
              <a:latin typeface="Helvetica Neue" panose="02000503000000020004" pitchFamily="2" charset="0"/>
              <a:ea typeface="Helvetica Neue" panose="02000503000000020004" pitchFamily="2" charset="0"/>
              <a:cs typeface="Helvetica Neue" panose="02000503000000020004" pitchFamily="2" charset="0"/>
            </a:endParaRPr>
          </a:p>
          <a:p>
            <a:pPr algn="ctr"/>
            <a:r>
              <a:rPr lang="fr-FR" sz="2400" b="1" dirty="0">
                <a:latin typeface="Helvetica Neue" panose="02000503000000020004" pitchFamily="2" charset="0"/>
              </a:rPr>
              <a:t>Que lui conseillez-vous ? </a:t>
            </a:r>
          </a:p>
        </p:txBody>
      </p:sp>
      <p:grpSp>
        <p:nvGrpSpPr>
          <p:cNvPr id="8" name="Groupe 7">
            <a:extLst>
              <a:ext uri="{FF2B5EF4-FFF2-40B4-BE49-F238E27FC236}">
                <a16:creationId xmlns:a16="http://schemas.microsoft.com/office/drawing/2014/main" id="{85DD258E-4459-4450-BA3D-AD0A9AEC6E7B}"/>
              </a:ext>
            </a:extLst>
          </p:cNvPr>
          <p:cNvGrpSpPr/>
          <p:nvPr/>
        </p:nvGrpSpPr>
        <p:grpSpPr>
          <a:xfrm>
            <a:off x="2011680" y="4639355"/>
            <a:ext cx="7498080" cy="645628"/>
            <a:chOff x="2011680" y="4852416"/>
            <a:chExt cx="7498080" cy="645628"/>
          </a:xfrm>
          <a:solidFill>
            <a:srgbClr val="E9B7AD"/>
          </a:solidFill>
        </p:grpSpPr>
        <p:sp>
          <p:nvSpPr>
            <p:cNvPr id="11" name="Rectangle : coins arrondis 10">
              <a:extLst>
                <a:ext uri="{FF2B5EF4-FFF2-40B4-BE49-F238E27FC236}">
                  <a16:creationId xmlns:a16="http://schemas.microsoft.com/office/drawing/2014/main" id="{799A801E-DD4C-471B-82ED-031AE72F835C}"/>
                </a:ext>
              </a:extLst>
            </p:cNvPr>
            <p:cNvSpPr/>
            <p:nvPr/>
          </p:nvSpPr>
          <p:spPr>
            <a:xfrm>
              <a:off x="2011680" y="4852416"/>
              <a:ext cx="7010400" cy="645628"/>
            </a:xfrm>
            <a:prstGeom prst="roundRect">
              <a:avLst>
                <a:gd name="adj" fmla="val 46259"/>
              </a:avLst>
            </a:prstGeom>
            <a:solidFill>
              <a:srgbClr val="E9B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highlight>
                  <a:srgbClr val="E9B7AD"/>
                </a:highlight>
              </a:endParaRPr>
            </a:p>
          </p:txBody>
        </p:sp>
        <p:sp>
          <p:nvSpPr>
            <p:cNvPr id="12" name="Rectangle 11">
              <a:extLst>
                <a:ext uri="{FF2B5EF4-FFF2-40B4-BE49-F238E27FC236}">
                  <a16:creationId xmlns:a16="http://schemas.microsoft.com/office/drawing/2014/main" id="{D91EE8DA-B744-40FB-AD0A-15D0856629C0}"/>
                </a:ext>
              </a:extLst>
            </p:cNvPr>
            <p:cNvSpPr/>
            <p:nvPr/>
          </p:nvSpPr>
          <p:spPr>
            <a:xfrm>
              <a:off x="2255520" y="4901672"/>
              <a:ext cx="7254240" cy="523220"/>
            </a:xfrm>
            <a:prstGeom prst="rect">
              <a:avLst/>
            </a:prstGeom>
            <a:noFill/>
          </p:spPr>
          <p:txBody>
            <a:bodyPr wrap="square">
              <a:spAutoFit/>
            </a:bodyPr>
            <a:lstStyle/>
            <a:p>
              <a:r>
                <a:rPr lang="fr-FR" sz="2800" dirty="0">
                  <a:latin typeface="Calibri" panose="020F0502020204030204" pitchFamily="34" charset="0"/>
                  <a:ea typeface="DengXian" panose="02010600030101010101" pitchFamily="2" charset="-122"/>
                  <a:cs typeface="Times New Roman" panose="02020603050405020304" pitchFamily="18" charset="0"/>
                </a:rPr>
                <a:t>E – Essayer d’aller dans une maison médicale</a:t>
              </a:r>
            </a:p>
          </p:txBody>
        </p:sp>
      </p:grpSp>
      <p:grpSp>
        <p:nvGrpSpPr>
          <p:cNvPr id="13" name="Groupe 12">
            <a:extLst>
              <a:ext uri="{FF2B5EF4-FFF2-40B4-BE49-F238E27FC236}">
                <a16:creationId xmlns:a16="http://schemas.microsoft.com/office/drawing/2014/main" id="{9D2ADDED-2A0E-4875-8741-1E27BF770D24}"/>
              </a:ext>
            </a:extLst>
          </p:cNvPr>
          <p:cNvGrpSpPr/>
          <p:nvPr/>
        </p:nvGrpSpPr>
        <p:grpSpPr>
          <a:xfrm>
            <a:off x="2018331" y="5457237"/>
            <a:ext cx="7010400" cy="645628"/>
            <a:chOff x="2011680" y="5670298"/>
            <a:chExt cx="7010400" cy="645628"/>
          </a:xfrm>
          <a:solidFill>
            <a:srgbClr val="E9B7AD"/>
          </a:solidFill>
        </p:grpSpPr>
        <p:sp>
          <p:nvSpPr>
            <p:cNvPr id="14" name="Rectangle : coins arrondis 13">
              <a:extLst>
                <a:ext uri="{FF2B5EF4-FFF2-40B4-BE49-F238E27FC236}">
                  <a16:creationId xmlns:a16="http://schemas.microsoft.com/office/drawing/2014/main" id="{4D777FD6-39B2-4075-8CE2-35E2A78EF816}"/>
                </a:ext>
              </a:extLst>
            </p:cNvPr>
            <p:cNvSpPr/>
            <p:nvPr/>
          </p:nvSpPr>
          <p:spPr>
            <a:xfrm>
              <a:off x="2011680" y="5670298"/>
              <a:ext cx="7010400" cy="645628"/>
            </a:xfrm>
            <a:prstGeom prst="roundRect">
              <a:avLst>
                <a:gd name="adj" fmla="val 4625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6" name="Rectangle 15">
              <a:extLst>
                <a:ext uri="{FF2B5EF4-FFF2-40B4-BE49-F238E27FC236}">
                  <a16:creationId xmlns:a16="http://schemas.microsoft.com/office/drawing/2014/main" id="{06CB6A4A-40CE-4D83-BD80-A44574320C3A}"/>
                </a:ext>
              </a:extLst>
            </p:cNvPr>
            <p:cNvSpPr/>
            <p:nvPr/>
          </p:nvSpPr>
          <p:spPr>
            <a:xfrm>
              <a:off x="2255520" y="5731502"/>
              <a:ext cx="6652912" cy="523220"/>
            </a:xfrm>
            <a:prstGeom prst="rect">
              <a:avLst/>
            </a:prstGeom>
            <a:grpFill/>
          </p:spPr>
          <p:txBody>
            <a:bodyPr wrap="square">
              <a:spAutoFit/>
            </a:bodyPr>
            <a:lstStyle/>
            <a:p>
              <a:r>
                <a:rPr lang="fr-FR" sz="2800" dirty="0">
                  <a:latin typeface="Calibri" panose="020F0502020204030204" pitchFamily="34" charset="0"/>
                  <a:ea typeface="DengXian" panose="02010600030101010101" pitchFamily="2" charset="-122"/>
                  <a:cs typeface="Times New Roman" panose="02020603050405020304" pitchFamily="18" charset="0"/>
                </a:rPr>
                <a:t>F – Faire de la téléconsultation</a:t>
              </a:r>
            </a:p>
          </p:txBody>
        </p:sp>
      </p:grpSp>
      <p:pic>
        <p:nvPicPr>
          <p:cNvPr id="17" name="Graphique 16" descr="Personne avec une idée contour">
            <a:extLst>
              <a:ext uri="{FF2B5EF4-FFF2-40B4-BE49-F238E27FC236}">
                <a16:creationId xmlns:a16="http://schemas.microsoft.com/office/drawing/2014/main" id="{64C06AA8-8BEA-4174-8558-DFB46119E8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36929" y="-100275"/>
            <a:ext cx="1720788" cy="1720788"/>
          </a:xfrm>
          <a:prstGeom prst="rect">
            <a:avLst/>
          </a:prstGeom>
        </p:spPr>
      </p:pic>
    </p:spTree>
    <p:extLst>
      <p:ext uri="{BB962C8B-B14F-4D97-AF65-F5344CB8AC3E}">
        <p14:creationId xmlns:p14="http://schemas.microsoft.com/office/powerpoint/2010/main" val="2006150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95129"/>
            <a:ext cx="9290952" cy="4208017"/>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754126"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63121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L’histoire de Flo</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sp>
        <p:nvSpPr>
          <p:cNvPr id="15" name="ZoneTexte 14">
            <a:extLst>
              <a:ext uri="{FF2B5EF4-FFF2-40B4-BE49-F238E27FC236}">
                <a16:creationId xmlns:a16="http://schemas.microsoft.com/office/drawing/2014/main" id="{213E30AA-1C87-4EA9-82B3-E65EE1200986}"/>
              </a:ext>
            </a:extLst>
          </p:cNvPr>
          <p:cNvSpPr txBox="1"/>
          <p:nvPr/>
        </p:nvSpPr>
        <p:spPr>
          <a:xfrm>
            <a:off x="1450524" y="2173370"/>
            <a:ext cx="9290952" cy="2246769"/>
          </a:xfrm>
          <a:prstGeom prst="rect">
            <a:avLst/>
          </a:prstGeom>
          <a:noFill/>
        </p:spPr>
        <p:txBody>
          <a:bodyPr wrap="square" rtlCol="0">
            <a:spAutoFit/>
          </a:bodyPr>
          <a:lstStyle/>
          <a:p>
            <a:pPr algn="ctr"/>
            <a:r>
              <a:rPr lang="fr-FR" sz="2400" dirty="0">
                <a:latin typeface="Helvetica Neue" panose="02000503000000020004" pitchFamily="2" charset="0"/>
                <a:ea typeface="Helvetica Neue" panose="02000503000000020004" pitchFamily="2" charset="0"/>
                <a:cs typeface="Helvetica Neue" panose="02000503000000020004" pitchFamily="2" charset="0"/>
              </a:rPr>
              <a:t>Quelques temps plus tard, Flo a déménagé à quelques dizaines de kilomètres et doit consulter un médecin en urgence. Problème, elle ne connaît pas bien sa nouvelle ville, et elle ne sait pas où et comment chercher…</a:t>
            </a:r>
          </a:p>
          <a:p>
            <a:pPr algn="ctr"/>
            <a:endParaRPr lang="fr-FR" sz="2000" dirty="0">
              <a:latin typeface="Helvetica Neue" panose="02000503000000020004" pitchFamily="2" charset="0"/>
              <a:ea typeface="Helvetica Neue" panose="02000503000000020004" pitchFamily="2" charset="0"/>
              <a:cs typeface="Helvetica Neue" panose="02000503000000020004" pitchFamily="2" charset="0"/>
            </a:endParaRPr>
          </a:p>
          <a:p>
            <a:pPr algn="ctr"/>
            <a:r>
              <a:rPr lang="fr-FR" sz="2400" b="1" dirty="0">
                <a:latin typeface="Helvetica Neue" panose="02000503000000020004" pitchFamily="2" charset="0"/>
              </a:rPr>
              <a:t>Que lui conseillez-vous ? </a:t>
            </a:r>
          </a:p>
        </p:txBody>
      </p:sp>
      <p:grpSp>
        <p:nvGrpSpPr>
          <p:cNvPr id="8" name="Groupe 7">
            <a:extLst>
              <a:ext uri="{FF2B5EF4-FFF2-40B4-BE49-F238E27FC236}">
                <a16:creationId xmlns:a16="http://schemas.microsoft.com/office/drawing/2014/main" id="{85DD258E-4459-4450-BA3D-AD0A9AEC6E7B}"/>
              </a:ext>
            </a:extLst>
          </p:cNvPr>
          <p:cNvGrpSpPr/>
          <p:nvPr/>
        </p:nvGrpSpPr>
        <p:grpSpPr>
          <a:xfrm>
            <a:off x="2011680" y="4639355"/>
            <a:ext cx="7498080" cy="645628"/>
            <a:chOff x="2011680" y="4852416"/>
            <a:chExt cx="7498080" cy="645628"/>
          </a:xfrm>
          <a:solidFill>
            <a:srgbClr val="E9B7AD"/>
          </a:solidFill>
        </p:grpSpPr>
        <p:sp>
          <p:nvSpPr>
            <p:cNvPr id="11" name="Rectangle : coins arrondis 10">
              <a:extLst>
                <a:ext uri="{FF2B5EF4-FFF2-40B4-BE49-F238E27FC236}">
                  <a16:creationId xmlns:a16="http://schemas.microsoft.com/office/drawing/2014/main" id="{799A801E-DD4C-471B-82ED-031AE72F835C}"/>
                </a:ext>
              </a:extLst>
            </p:cNvPr>
            <p:cNvSpPr/>
            <p:nvPr/>
          </p:nvSpPr>
          <p:spPr>
            <a:xfrm>
              <a:off x="2011680" y="4852416"/>
              <a:ext cx="7010400" cy="645628"/>
            </a:xfrm>
            <a:prstGeom prst="roundRect">
              <a:avLst>
                <a:gd name="adj" fmla="val 4625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D91EE8DA-B744-40FB-AD0A-15D0856629C0}"/>
                </a:ext>
              </a:extLst>
            </p:cNvPr>
            <p:cNvSpPr/>
            <p:nvPr/>
          </p:nvSpPr>
          <p:spPr>
            <a:xfrm>
              <a:off x="2255520" y="4901672"/>
              <a:ext cx="7254240" cy="523220"/>
            </a:xfrm>
            <a:prstGeom prst="rect">
              <a:avLst/>
            </a:prstGeom>
            <a:noFill/>
          </p:spPr>
          <p:txBody>
            <a:bodyPr wrap="square">
              <a:spAutoFit/>
            </a:bodyPr>
            <a:lstStyle/>
            <a:p>
              <a:r>
                <a:rPr lang="fr-FR" sz="2800" dirty="0">
                  <a:solidFill>
                    <a:srgbClr val="FBF6BA"/>
                  </a:solidFill>
                  <a:latin typeface="Calibri" panose="020F0502020204030204" pitchFamily="34" charset="0"/>
                  <a:ea typeface="DengXian" panose="02010600030101010101" pitchFamily="2" charset="-122"/>
                  <a:cs typeface="Times New Roman" panose="02020603050405020304" pitchFamily="18" charset="0"/>
                </a:rPr>
                <a:t>E – Essayer d’aller dans une maison médicale</a:t>
              </a:r>
            </a:p>
          </p:txBody>
        </p:sp>
      </p:grpSp>
      <p:grpSp>
        <p:nvGrpSpPr>
          <p:cNvPr id="13" name="Groupe 12">
            <a:extLst>
              <a:ext uri="{FF2B5EF4-FFF2-40B4-BE49-F238E27FC236}">
                <a16:creationId xmlns:a16="http://schemas.microsoft.com/office/drawing/2014/main" id="{9D2ADDED-2A0E-4875-8741-1E27BF770D24}"/>
              </a:ext>
            </a:extLst>
          </p:cNvPr>
          <p:cNvGrpSpPr/>
          <p:nvPr/>
        </p:nvGrpSpPr>
        <p:grpSpPr>
          <a:xfrm>
            <a:off x="2018331" y="5457237"/>
            <a:ext cx="7010400" cy="645628"/>
            <a:chOff x="2011680" y="5670298"/>
            <a:chExt cx="7010400" cy="645628"/>
          </a:xfrm>
          <a:solidFill>
            <a:srgbClr val="E9B7AD"/>
          </a:solidFill>
        </p:grpSpPr>
        <p:sp>
          <p:nvSpPr>
            <p:cNvPr id="14" name="Rectangle : coins arrondis 13">
              <a:extLst>
                <a:ext uri="{FF2B5EF4-FFF2-40B4-BE49-F238E27FC236}">
                  <a16:creationId xmlns:a16="http://schemas.microsoft.com/office/drawing/2014/main" id="{4D777FD6-39B2-4075-8CE2-35E2A78EF816}"/>
                </a:ext>
              </a:extLst>
            </p:cNvPr>
            <p:cNvSpPr/>
            <p:nvPr/>
          </p:nvSpPr>
          <p:spPr>
            <a:xfrm>
              <a:off x="2011680" y="5670298"/>
              <a:ext cx="7010400" cy="645628"/>
            </a:xfrm>
            <a:prstGeom prst="roundRect">
              <a:avLst>
                <a:gd name="adj" fmla="val 4625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06CB6A4A-40CE-4D83-BD80-A44574320C3A}"/>
                </a:ext>
              </a:extLst>
            </p:cNvPr>
            <p:cNvSpPr/>
            <p:nvPr/>
          </p:nvSpPr>
          <p:spPr>
            <a:xfrm>
              <a:off x="2255520" y="5731502"/>
              <a:ext cx="6652912" cy="523220"/>
            </a:xfrm>
            <a:prstGeom prst="rect">
              <a:avLst/>
            </a:prstGeom>
            <a:noFill/>
          </p:spPr>
          <p:txBody>
            <a:bodyPr wrap="square">
              <a:spAutoFit/>
            </a:bodyPr>
            <a:lstStyle/>
            <a:p>
              <a:r>
                <a:rPr lang="fr-FR" sz="2800" dirty="0">
                  <a:solidFill>
                    <a:srgbClr val="FBF6BA"/>
                  </a:solidFill>
                  <a:latin typeface="Calibri" panose="020F0502020204030204" pitchFamily="34" charset="0"/>
                  <a:ea typeface="DengXian" panose="02010600030101010101" pitchFamily="2" charset="-122"/>
                  <a:cs typeface="Times New Roman" panose="02020603050405020304" pitchFamily="18" charset="0"/>
                </a:rPr>
                <a:t>F – Faire de la téléconsultation</a:t>
              </a:r>
            </a:p>
          </p:txBody>
        </p:sp>
      </p:grpSp>
      <p:pic>
        <p:nvPicPr>
          <p:cNvPr id="17" name="Graphique 16" descr="Personne avec une idée contour">
            <a:extLst>
              <a:ext uri="{FF2B5EF4-FFF2-40B4-BE49-F238E27FC236}">
                <a16:creationId xmlns:a16="http://schemas.microsoft.com/office/drawing/2014/main" id="{64C06AA8-8BEA-4174-8558-DFB46119E8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36929" y="-100275"/>
            <a:ext cx="1720788" cy="1720788"/>
          </a:xfrm>
          <a:prstGeom prst="rect">
            <a:avLst/>
          </a:prstGeom>
        </p:spPr>
      </p:pic>
    </p:spTree>
    <p:extLst>
      <p:ext uri="{BB962C8B-B14F-4D97-AF65-F5344CB8AC3E}">
        <p14:creationId xmlns:p14="http://schemas.microsoft.com/office/powerpoint/2010/main" val="11745307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FBA2EFA-5F68-4D2F-A89C-AD545B0DC10E}"/>
              </a:ext>
            </a:extLst>
          </p:cNvPr>
          <p:cNvSpPr/>
          <p:nvPr/>
        </p:nvSpPr>
        <p:spPr>
          <a:xfrm>
            <a:off x="1450524" y="2095129"/>
            <a:ext cx="9290952" cy="4634145"/>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800" dirty="0"/>
          </a:p>
          <a:p>
            <a:endParaRPr lang="fr-FR" dirty="0"/>
          </a:p>
          <a:p>
            <a:endParaRPr lang="fr-FR" sz="1800" dirty="0"/>
          </a:p>
          <a:p>
            <a:endParaRPr lang="fr-FR" dirty="0"/>
          </a:p>
          <a:p>
            <a:endParaRPr lang="fr-FR" sz="1800" dirty="0"/>
          </a:p>
          <a:p>
            <a:endParaRPr lang="fr-FR" dirty="0"/>
          </a:p>
          <a:p>
            <a:endParaRPr lang="fr-FR" sz="1800" dirty="0"/>
          </a:p>
          <a:p>
            <a:endParaRPr lang="fr-FR" dirty="0"/>
          </a:p>
          <a:p>
            <a:r>
              <a:rPr lang="fr-FR" sz="1800" dirty="0">
                <a:solidFill>
                  <a:srgbClr val="3B3B49"/>
                </a:solidFill>
                <a:latin typeface="Helvetica Neue" panose="02000503000000020004"/>
              </a:rPr>
              <a:t>Les maisons médicales de garde sont ouvertes à des horaires pour lesquels les cabinets classiques ne sont pas ouverts (soirs et week-ends). Certains prennent des patients sans rendez-vous. </a:t>
            </a:r>
          </a:p>
          <a:p>
            <a:endParaRPr lang="fr-FR" sz="1800" dirty="0">
              <a:solidFill>
                <a:srgbClr val="3B3B49"/>
              </a:solidFill>
              <a:latin typeface="Helvetica Neue" panose="02000503000000020004"/>
            </a:endParaRPr>
          </a:p>
          <a:p>
            <a:r>
              <a:rPr lang="fr-FR" dirty="0">
                <a:solidFill>
                  <a:srgbClr val="3B3B49"/>
                </a:solidFill>
                <a:latin typeface="Helvetica Neue" panose="02000503000000020004"/>
              </a:rPr>
              <a:t>L’annuaire santé ameli.fr recense l’ensemble des médecins (généralistes ou spécialistes). Cela peut être une autre porte d’entrée pour obtenir un rendez-vous.</a:t>
            </a:r>
            <a:r>
              <a:rPr lang="fr-FR" sz="1800" dirty="0">
                <a:solidFill>
                  <a:srgbClr val="3B3B49"/>
                </a:solidFill>
                <a:latin typeface="Helvetica Neue" panose="02000503000000020004"/>
              </a:rPr>
              <a:t> </a:t>
            </a:r>
          </a:p>
        </p:txBody>
      </p:sp>
      <p:grpSp>
        <p:nvGrpSpPr>
          <p:cNvPr id="25" name="Groupe 24">
            <a:extLst>
              <a:ext uri="{FF2B5EF4-FFF2-40B4-BE49-F238E27FC236}">
                <a16:creationId xmlns:a16="http://schemas.microsoft.com/office/drawing/2014/main" id="{173760DC-FE89-4FA6-943F-BB5BA172AA16}"/>
              </a:ext>
            </a:extLst>
          </p:cNvPr>
          <p:cNvGrpSpPr/>
          <p:nvPr/>
        </p:nvGrpSpPr>
        <p:grpSpPr>
          <a:xfrm>
            <a:off x="2244384" y="3549167"/>
            <a:ext cx="8104909" cy="648662"/>
            <a:chOff x="2898917" y="3658094"/>
            <a:chExt cx="5909075" cy="648662"/>
          </a:xfrm>
        </p:grpSpPr>
        <p:sp>
          <p:nvSpPr>
            <p:cNvPr id="26" name="Rectangle : coins arrondis 25">
              <a:extLst>
                <a:ext uri="{FF2B5EF4-FFF2-40B4-BE49-F238E27FC236}">
                  <a16:creationId xmlns:a16="http://schemas.microsoft.com/office/drawing/2014/main" id="{3156618B-8FF4-4249-B3CA-83CCB8D65E93}"/>
                </a:ext>
              </a:extLst>
            </p:cNvPr>
            <p:cNvSpPr/>
            <p:nvPr/>
          </p:nvSpPr>
          <p:spPr>
            <a:xfrm>
              <a:off x="4735095" y="3658094"/>
              <a:ext cx="2231704" cy="648662"/>
            </a:xfrm>
            <a:prstGeom prst="roundRect">
              <a:avLst>
                <a:gd name="adj" fmla="val 4625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C7D69C11-98AD-4EB2-979A-72443597EE25}"/>
                </a:ext>
              </a:extLst>
            </p:cNvPr>
            <p:cNvSpPr/>
            <p:nvPr/>
          </p:nvSpPr>
          <p:spPr>
            <a:xfrm>
              <a:off x="2898917" y="3707350"/>
              <a:ext cx="5909075" cy="523220"/>
            </a:xfrm>
            <a:prstGeom prst="rect">
              <a:avLst/>
            </a:prstGeom>
            <a:noFill/>
          </p:spPr>
          <p:txBody>
            <a:bodyPr wrap="square">
              <a:spAutoFit/>
            </a:bodyPr>
            <a:lstStyle/>
            <a:p>
              <a:pPr algn="ctr"/>
              <a:r>
                <a:rPr lang="fr-FR" sz="2800" dirty="0">
                  <a:solidFill>
                    <a:srgbClr val="FBF6BA"/>
                  </a:solidFill>
                  <a:latin typeface="Calibri" panose="020F0502020204030204" pitchFamily="34" charset="0"/>
                  <a:ea typeface="DengXian" panose="02010600030101010101" pitchFamily="2" charset="-122"/>
                  <a:cs typeface="Times New Roman" panose="02020603050405020304" pitchFamily="18" charset="0"/>
                </a:rPr>
                <a:t>L’accès aux soins</a:t>
              </a:r>
            </a:p>
          </p:txBody>
        </p:sp>
      </p:gr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754126"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63121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L’histoire de Flo</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sp>
        <p:nvSpPr>
          <p:cNvPr id="15" name="ZoneTexte 14">
            <a:extLst>
              <a:ext uri="{FF2B5EF4-FFF2-40B4-BE49-F238E27FC236}">
                <a16:creationId xmlns:a16="http://schemas.microsoft.com/office/drawing/2014/main" id="{213E30AA-1C87-4EA9-82B3-E65EE1200986}"/>
              </a:ext>
            </a:extLst>
          </p:cNvPr>
          <p:cNvSpPr txBox="1"/>
          <p:nvPr/>
        </p:nvSpPr>
        <p:spPr>
          <a:xfrm>
            <a:off x="1450524" y="2322999"/>
            <a:ext cx="9290952" cy="830997"/>
          </a:xfrm>
          <a:prstGeom prst="rect">
            <a:avLst/>
          </a:prstGeom>
          <a:noFill/>
        </p:spPr>
        <p:txBody>
          <a:bodyPr wrap="square" rtlCol="0">
            <a:spAutoFit/>
          </a:bodyPr>
          <a:lstStyle/>
          <a:p>
            <a:pPr algn="ctr"/>
            <a:r>
              <a:rPr lang="fr-FR" sz="2400" b="1" dirty="0">
                <a:latin typeface="Helvetica Neue" panose="02000503000000020004" pitchFamily="2" charset="0"/>
              </a:rPr>
              <a:t>Quelle idée-clé en santé se cache derrière la  recommandation « Essayer d’aller dans une maison médicale » ? </a:t>
            </a:r>
          </a:p>
        </p:txBody>
      </p:sp>
      <p:pic>
        <p:nvPicPr>
          <p:cNvPr id="10" name="Graphique 9" descr="Personne avec une idée contour">
            <a:extLst>
              <a:ext uri="{FF2B5EF4-FFF2-40B4-BE49-F238E27FC236}">
                <a16:creationId xmlns:a16="http://schemas.microsoft.com/office/drawing/2014/main" id="{627FE057-8A79-4C26-AF98-7AD97DEF0E5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36929" y="-100275"/>
            <a:ext cx="1720788" cy="1720788"/>
          </a:xfrm>
          <a:prstGeom prst="rect">
            <a:avLst/>
          </a:prstGeom>
        </p:spPr>
      </p:pic>
    </p:spTree>
    <p:extLst>
      <p:ext uri="{BB962C8B-B14F-4D97-AF65-F5344CB8AC3E}">
        <p14:creationId xmlns:p14="http://schemas.microsoft.com/office/powerpoint/2010/main" val="1535816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FBA2EFA-5F68-4D2F-A89C-AD545B0DC10E}"/>
              </a:ext>
            </a:extLst>
          </p:cNvPr>
          <p:cNvSpPr/>
          <p:nvPr/>
        </p:nvSpPr>
        <p:spPr>
          <a:xfrm>
            <a:off x="1450524" y="1800809"/>
            <a:ext cx="9290952" cy="4928466"/>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800" dirty="0"/>
          </a:p>
          <a:p>
            <a:endParaRPr lang="fr-FR" dirty="0"/>
          </a:p>
          <a:p>
            <a:endParaRPr lang="fr-FR" sz="1800" dirty="0"/>
          </a:p>
          <a:p>
            <a:endParaRPr lang="fr-FR" dirty="0"/>
          </a:p>
          <a:p>
            <a:endParaRPr lang="fr-FR" sz="1800" dirty="0"/>
          </a:p>
          <a:p>
            <a:endParaRPr lang="fr-FR" dirty="0"/>
          </a:p>
          <a:p>
            <a:r>
              <a:rPr lang="fr-FR" sz="1800" dirty="0">
                <a:solidFill>
                  <a:srgbClr val="3B3B49"/>
                </a:solidFill>
                <a:latin typeface="Helvetica Neue" panose="02000503000000020004"/>
              </a:rPr>
              <a:t>La téléconsultation avec un médecin généraliste est remboursée de la même manière que la consultation en présentielle, à condition que vous l’ayez déjà rencontré dans les 12 mois et que l’orientation soit faite par votre médecin traitant (cela exclue les plateformes proposant uniquement la téléconsultation). Si votre médecin traitant pratique la téléconsultation, la question ne se pose pas !</a:t>
            </a:r>
          </a:p>
          <a:p>
            <a:endParaRPr lang="fr-FR" dirty="0">
              <a:solidFill>
                <a:srgbClr val="3B3B49"/>
              </a:solidFill>
              <a:latin typeface="Helvetica Neue" panose="02000503000000020004"/>
            </a:endParaRPr>
          </a:p>
          <a:p>
            <a:r>
              <a:rPr lang="fr-FR" sz="1800" dirty="0">
                <a:solidFill>
                  <a:srgbClr val="3B3B49"/>
                </a:solidFill>
                <a:latin typeface="Helvetica Neue" panose="02000503000000020004"/>
              </a:rPr>
              <a:t>Cette orientation n’est pas nécessaire lorsque le parcours de soin coordonné n’est pas </a:t>
            </a:r>
            <a:r>
              <a:rPr lang="fr-FR" dirty="0">
                <a:solidFill>
                  <a:srgbClr val="3B3B49"/>
                </a:solidFill>
                <a:latin typeface="Helvetica Neue" panose="02000503000000020004"/>
              </a:rPr>
              <a:t>nécessaire : pour certains spécialistes</a:t>
            </a:r>
            <a:r>
              <a:rPr lang="fr-FR" sz="1800" dirty="0">
                <a:solidFill>
                  <a:srgbClr val="3B3B49"/>
                </a:solidFill>
                <a:latin typeface="Helvetica Neue" panose="02000503000000020004"/>
              </a:rPr>
              <a:t> (gynécologues, ophtalmologues, psychiatres notamment) et en </a:t>
            </a:r>
            <a:r>
              <a:rPr lang="fr-FR" dirty="0">
                <a:solidFill>
                  <a:srgbClr val="3B3B49"/>
                </a:solidFill>
                <a:latin typeface="Helvetica Neue" panose="02000503000000020004"/>
              </a:rPr>
              <a:t>cas d’urgence.</a:t>
            </a:r>
          </a:p>
          <a:p>
            <a:r>
              <a:rPr lang="fr-FR" dirty="0">
                <a:solidFill>
                  <a:srgbClr val="3B3B49"/>
                </a:solidFill>
                <a:latin typeface="Helvetica Neue" panose="02000503000000020004"/>
              </a:rPr>
              <a:t>Dans le cas où les patients ne disposent pas de médecin traitant ou que le médecin traitant est indisponible dans un délai compatible avec leur état de santé, il faut se tourner vers l’Assurance maladie pour obtenir un rendez-vous en téléconsultation pris en charge.</a:t>
            </a:r>
            <a:endParaRPr lang="fr-FR" sz="1800" dirty="0">
              <a:solidFill>
                <a:srgbClr val="3B3B49"/>
              </a:solidFill>
              <a:latin typeface="Helvetica Neue" panose="02000503000000020004"/>
            </a:endParaRPr>
          </a:p>
        </p:txBody>
      </p:sp>
      <p:grpSp>
        <p:nvGrpSpPr>
          <p:cNvPr id="25" name="Groupe 24">
            <a:extLst>
              <a:ext uri="{FF2B5EF4-FFF2-40B4-BE49-F238E27FC236}">
                <a16:creationId xmlns:a16="http://schemas.microsoft.com/office/drawing/2014/main" id="{173760DC-FE89-4FA6-943F-BB5BA172AA16}"/>
              </a:ext>
            </a:extLst>
          </p:cNvPr>
          <p:cNvGrpSpPr/>
          <p:nvPr/>
        </p:nvGrpSpPr>
        <p:grpSpPr>
          <a:xfrm>
            <a:off x="2244384" y="2682908"/>
            <a:ext cx="8104909" cy="648662"/>
            <a:chOff x="2898917" y="3790174"/>
            <a:chExt cx="5909075" cy="648662"/>
          </a:xfrm>
        </p:grpSpPr>
        <p:sp>
          <p:nvSpPr>
            <p:cNvPr id="26" name="Rectangle : coins arrondis 25">
              <a:extLst>
                <a:ext uri="{FF2B5EF4-FFF2-40B4-BE49-F238E27FC236}">
                  <a16:creationId xmlns:a16="http://schemas.microsoft.com/office/drawing/2014/main" id="{3156618B-8FF4-4249-B3CA-83CCB8D65E93}"/>
                </a:ext>
              </a:extLst>
            </p:cNvPr>
            <p:cNvSpPr/>
            <p:nvPr/>
          </p:nvSpPr>
          <p:spPr>
            <a:xfrm>
              <a:off x="4735095" y="3790174"/>
              <a:ext cx="2231704" cy="648662"/>
            </a:xfrm>
            <a:prstGeom prst="roundRect">
              <a:avLst>
                <a:gd name="adj" fmla="val 4625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C7D69C11-98AD-4EB2-979A-72443597EE25}"/>
                </a:ext>
              </a:extLst>
            </p:cNvPr>
            <p:cNvSpPr/>
            <p:nvPr/>
          </p:nvSpPr>
          <p:spPr>
            <a:xfrm>
              <a:off x="2898917" y="3839430"/>
              <a:ext cx="5909075" cy="523220"/>
            </a:xfrm>
            <a:prstGeom prst="rect">
              <a:avLst/>
            </a:prstGeom>
            <a:noFill/>
          </p:spPr>
          <p:txBody>
            <a:bodyPr wrap="square">
              <a:spAutoFit/>
            </a:bodyPr>
            <a:lstStyle/>
            <a:p>
              <a:pPr algn="ctr"/>
              <a:r>
                <a:rPr lang="fr-FR" sz="2800" dirty="0">
                  <a:solidFill>
                    <a:srgbClr val="FBF6BA"/>
                  </a:solidFill>
                  <a:latin typeface="Calibri" panose="020F0502020204030204" pitchFamily="34" charset="0"/>
                  <a:ea typeface="DengXian" panose="02010600030101010101" pitchFamily="2" charset="-122"/>
                  <a:cs typeface="Times New Roman" panose="02020603050405020304" pitchFamily="18" charset="0"/>
                </a:rPr>
                <a:t>L’accès aux soins</a:t>
              </a:r>
            </a:p>
          </p:txBody>
        </p:sp>
      </p:gr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754126"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63121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L’histoire de Flo</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sp>
        <p:nvSpPr>
          <p:cNvPr id="15" name="ZoneTexte 14">
            <a:extLst>
              <a:ext uri="{FF2B5EF4-FFF2-40B4-BE49-F238E27FC236}">
                <a16:creationId xmlns:a16="http://schemas.microsoft.com/office/drawing/2014/main" id="{213E30AA-1C87-4EA9-82B3-E65EE1200986}"/>
              </a:ext>
            </a:extLst>
          </p:cNvPr>
          <p:cNvSpPr txBox="1"/>
          <p:nvPr/>
        </p:nvSpPr>
        <p:spPr>
          <a:xfrm>
            <a:off x="1450524" y="1851156"/>
            <a:ext cx="9290952" cy="830997"/>
          </a:xfrm>
          <a:prstGeom prst="rect">
            <a:avLst/>
          </a:prstGeom>
          <a:noFill/>
        </p:spPr>
        <p:txBody>
          <a:bodyPr wrap="square" rtlCol="0">
            <a:spAutoFit/>
          </a:bodyPr>
          <a:lstStyle/>
          <a:p>
            <a:pPr algn="ctr"/>
            <a:r>
              <a:rPr lang="fr-FR" sz="2400" b="1" dirty="0">
                <a:latin typeface="Helvetica Neue" panose="02000503000000020004" pitchFamily="2" charset="0"/>
              </a:rPr>
              <a:t>Quelle idée-clé en santé se cache derrière la  recommandation « Faire de la téléconsultation » ?  </a:t>
            </a:r>
          </a:p>
        </p:txBody>
      </p:sp>
      <p:pic>
        <p:nvPicPr>
          <p:cNvPr id="10" name="Graphique 9" descr="Personne avec une idée contour">
            <a:extLst>
              <a:ext uri="{FF2B5EF4-FFF2-40B4-BE49-F238E27FC236}">
                <a16:creationId xmlns:a16="http://schemas.microsoft.com/office/drawing/2014/main" id="{8BB4EF10-02E9-4C86-9EE6-8FBC642D623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36929" y="-100275"/>
            <a:ext cx="1720788" cy="1720788"/>
          </a:xfrm>
          <a:prstGeom prst="rect">
            <a:avLst/>
          </a:prstGeom>
        </p:spPr>
      </p:pic>
    </p:spTree>
    <p:extLst>
      <p:ext uri="{BB962C8B-B14F-4D97-AF65-F5344CB8AC3E}">
        <p14:creationId xmlns:p14="http://schemas.microsoft.com/office/powerpoint/2010/main" val="21356419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95130"/>
            <a:ext cx="9290952" cy="3622090"/>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754126"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63121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L’histoire de Flo</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sp>
        <p:nvSpPr>
          <p:cNvPr id="15" name="ZoneTexte 14">
            <a:extLst>
              <a:ext uri="{FF2B5EF4-FFF2-40B4-BE49-F238E27FC236}">
                <a16:creationId xmlns:a16="http://schemas.microsoft.com/office/drawing/2014/main" id="{213E30AA-1C87-4EA9-82B3-E65EE1200986}"/>
              </a:ext>
            </a:extLst>
          </p:cNvPr>
          <p:cNvSpPr txBox="1"/>
          <p:nvPr/>
        </p:nvSpPr>
        <p:spPr>
          <a:xfrm>
            <a:off x="1450524" y="2173370"/>
            <a:ext cx="9290952" cy="1200329"/>
          </a:xfrm>
          <a:prstGeom prst="rect">
            <a:avLst/>
          </a:prstGeom>
          <a:noFill/>
        </p:spPr>
        <p:txBody>
          <a:bodyPr wrap="square" rtlCol="0">
            <a:spAutoFit/>
          </a:bodyPr>
          <a:lstStyle/>
          <a:p>
            <a:pPr algn="ctr"/>
            <a:r>
              <a:rPr lang="fr-FR" sz="2400" dirty="0">
                <a:latin typeface="Helvetica Neue" panose="02000503000000020004" pitchFamily="2" charset="0"/>
                <a:ea typeface="Helvetica Neue" panose="02000503000000020004" pitchFamily="2" charset="0"/>
                <a:cs typeface="Helvetica Neue" panose="02000503000000020004" pitchFamily="2" charset="0"/>
              </a:rPr>
              <a:t>Le médecin que Flo a finalement consulté lui a paru fiable.</a:t>
            </a:r>
          </a:p>
          <a:p>
            <a:pPr algn="ctr"/>
            <a:endParaRPr lang="fr-FR" sz="2400" dirty="0">
              <a:latin typeface="Helvetica Neue" panose="02000503000000020004" pitchFamily="2" charset="0"/>
              <a:ea typeface="Helvetica Neue" panose="02000503000000020004" pitchFamily="2" charset="0"/>
              <a:cs typeface="Helvetica Neue" panose="02000503000000020004" pitchFamily="2" charset="0"/>
            </a:endParaRPr>
          </a:p>
          <a:p>
            <a:pPr algn="ctr"/>
            <a:r>
              <a:rPr lang="fr-FR" sz="2400" b="1" dirty="0">
                <a:latin typeface="Helvetica Neue" panose="02000503000000020004" pitchFamily="2" charset="0"/>
              </a:rPr>
              <a:t>Flo peut-elle le choisir comme médecin traitant ?</a:t>
            </a:r>
          </a:p>
        </p:txBody>
      </p:sp>
      <p:grpSp>
        <p:nvGrpSpPr>
          <p:cNvPr id="8" name="Groupe 7">
            <a:extLst>
              <a:ext uri="{FF2B5EF4-FFF2-40B4-BE49-F238E27FC236}">
                <a16:creationId xmlns:a16="http://schemas.microsoft.com/office/drawing/2014/main" id="{85DD258E-4459-4450-BA3D-AD0A9AEC6E7B}"/>
              </a:ext>
            </a:extLst>
          </p:cNvPr>
          <p:cNvGrpSpPr/>
          <p:nvPr/>
        </p:nvGrpSpPr>
        <p:grpSpPr>
          <a:xfrm>
            <a:off x="2011680" y="3929142"/>
            <a:ext cx="7498080" cy="645628"/>
            <a:chOff x="2011680" y="4852416"/>
            <a:chExt cx="7498080" cy="645628"/>
          </a:xfrm>
          <a:solidFill>
            <a:srgbClr val="E9B7AD"/>
          </a:solidFill>
        </p:grpSpPr>
        <p:sp>
          <p:nvSpPr>
            <p:cNvPr id="11" name="Rectangle : coins arrondis 10">
              <a:extLst>
                <a:ext uri="{FF2B5EF4-FFF2-40B4-BE49-F238E27FC236}">
                  <a16:creationId xmlns:a16="http://schemas.microsoft.com/office/drawing/2014/main" id="{799A801E-DD4C-471B-82ED-031AE72F835C}"/>
                </a:ext>
              </a:extLst>
            </p:cNvPr>
            <p:cNvSpPr/>
            <p:nvPr/>
          </p:nvSpPr>
          <p:spPr>
            <a:xfrm>
              <a:off x="2011680" y="4852416"/>
              <a:ext cx="7010400" cy="645628"/>
            </a:xfrm>
            <a:prstGeom prst="roundRect">
              <a:avLst>
                <a:gd name="adj" fmla="val 4625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Rectangle 11">
              <a:extLst>
                <a:ext uri="{FF2B5EF4-FFF2-40B4-BE49-F238E27FC236}">
                  <a16:creationId xmlns:a16="http://schemas.microsoft.com/office/drawing/2014/main" id="{D91EE8DA-B744-40FB-AD0A-15D0856629C0}"/>
                </a:ext>
              </a:extLst>
            </p:cNvPr>
            <p:cNvSpPr/>
            <p:nvPr/>
          </p:nvSpPr>
          <p:spPr>
            <a:xfrm>
              <a:off x="2255520" y="4901672"/>
              <a:ext cx="7254240" cy="523220"/>
            </a:xfrm>
            <a:prstGeom prst="rect">
              <a:avLst/>
            </a:prstGeom>
            <a:noFill/>
          </p:spPr>
          <p:txBody>
            <a:bodyPr wrap="square">
              <a:spAutoFit/>
            </a:bodyPr>
            <a:lstStyle/>
            <a:p>
              <a:r>
                <a:rPr lang="fr-FR" sz="2800" dirty="0">
                  <a:latin typeface="Calibri" panose="020F0502020204030204" pitchFamily="34" charset="0"/>
                  <a:ea typeface="DengXian" panose="02010600030101010101" pitchFamily="2" charset="-122"/>
                  <a:cs typeface="Times New Roman" panose="02020603050405020304" pitchFamily="18" charset="0"/>
                </a:rPr>
                <a:t>G – Oui, s’il accepte</a:t>
              </a:r>
            </a:p>
          </p:txBody>
        </p:sp>
      </p:grpSp>
      <p:grpSp>
        <p:nvGrpSpPr>
          <p:cNvPr id="13" name="Groupe 12">
            <a:extLst>
              <a:ext uri="{FF2B5EF4-FFF2-40B4-BE49-F238E27FC236}">
                <a16:creationId xmlns:a16="http://schemas.microsoft.com/office/drawing/2014/main" id="{9D2ADDED-2A0E-4875-8741-1E27BF770D24}"/>
              </a:ext>
            </a:extLst>
          </p:cNvPr>
          <p:cNvGrpSpPr/>
          <p:nvPr/>
        </p:nvGrpSpPr>
        <p:grpSpPr>
          <a:xfrm>
            <a:off x="2018331" y="4747024"/>
            <a:ext cx="7010400" cy="645628"/>
            <a:chOff x="2011680" y="5670298"/>
            <a:chExt cx="7010400" cy="645628"/>
          </a:xfrm>
          <a:solidFill>
            <a:srgbClr val="E9B7AD"/>
          </a:solidFill>
        </p:grpSpPr>
        <p:sp>
          <p:nvSpPr>
            <p:cNvPr id="14" name="Rectangle : coins arrondis 13">
              <a:extLst>
                <a:ext uri="{FF2B5EF4-FFF2-40B4-BE49-F238E27FC236}">
                  <a16:creationId xmlns:a16="http://schemas.microsoft.com/office/drawing/2014/main" id="{4D777FD6-39B2-4075-8CE2-35E2A78EF816}"/>
                </a:ext>
              </a:extLst>
            </p:cNvPr>
            <p:cNvSpPr/>
            <p:nvPr/>
          </p:nvSpPr>
          <p:spPr>
            <a:xfrm>
              <a:off x="2011680" y="5670298"/>
              <a:ext cx="7010400" cy="645628"/>
            </a:xfrm>
            <a:prstGeom prst="roundRect">
              <a:avLst>
                <a:gd name="adj" fmla="val 4625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6" name="Rectangle 15">
              <a:extLst>
                <a:ext uri="{FF2B5EF4-FFF2-40B4-BE49-F238E27FC236}">
                  <a16:creationId xmlns:a16="http://schemas.microsoft.com/office/drawing/2014/main" id="{06CB6A4A-40CE-4D83-BD80-A44574320C3A}"/>
                </a:ext>
              </a:extLst>
            </p:cNvPr>
            <p:cNvSpPr/>
            <p:nvPr/>
          </p:nvSpPr>
          <p:spPr>
            <a:xfrm>
              <a:off x="2255520" y="5731502"/>
              <a:ext cx="6652912" cy="523220"/>
            </a:xfrm>
            <a:prstGeom prst="rect">
              <a:avLst/>
            </a:prstGeom>
            <a:grpFill/>
          </p:spPr>
          <p:txBody>
            <a:bodyPr wrap="square">
              <a:spAutoFit/>
            </a:bodyPr>
            <a:lstStyle/>
            <a:p>
              <a:r>
                <a:rPr lang="fr-FR" sz="2800" dirty="0">
                  <a:latin typeface="Calibri" panose="020F0502020204030204" pitchFamily="34" charset="0"/>
                  <a:ea typeface="DengXian" panose="02010600030101010101" pitchFamily="2" charset="-122"/>
                  <a:cs typeface="Times New Roman" panose="02020603050405020304" pitchFamily="18" charset="0"/>
                </a:rPr>
                <a:t>H – Non, car il n’a pas son dossier médical</a:t>
              </a:r>
            </a:p>
          </p:txBody>
        </p:sp>
      </p:grpSp>
      <p:pic>
        <p:nvPicPr>
          <p:cNvPr id="17" name="Graphique 16" descr="Personne avec une idée contour">
            <a:extLst>
              <a:ext uri="{FF2B5EF4-FFF2-40B4-BE49-F238E27FC236}">
                <a16:creationId xmlns:a16="http://schemas.microsoft.com/office/drawing/2014/main" id="{EB4F91AF-7726-4111-8ACD-AB9FB805D0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36929" y="-100275"/>
            <a:ext cx="1720788" cy="1720788"/>
          </a:xfrm>
          <a:prstGeom prst="rect">
            <a:avLst/>
          </a:prstGeom>
        </p:spPr>
      </p:pic>
    </p:spTree>
    <p:extLst>
      <p:ext uri="{BB962C8B-B14F-4D97-AF65-F5344CB8AC3E}">
        <p14:creationId xmlns:p14="http://schemas.microsoft.com/office/powerpoint/2010/main" val="1576004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95130"/>
            <a:ext cx="9290952" cy="3622090"/>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754126"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63121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L’histoire de Flo</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sp>
        <p:nvSpPr>
          <p:cNvPr id="15" name="ZoneTexte 14">
            <a:extLst>
              <a:ext uri="{FF2B5EF4-FFF2-40B4-BE49-F238E27FC236}">
                <a16:creationId xmlns:a16="http://schemas.microsoft.com/office/drawing/2014/main" id="{213E30AA-1C87-4EA9-82B3-E65EE1200986}"/>
              </a:ext>
            </a:extLst>
          </p:cNvPr>
          <p:cNvSpPr txBox="1"/>
          <p:nvPr/>
        </p:nvSpPr>
        <p:spPr>
          <a:xfrm>
            <a:off x="1450524" y="2173370"/>
            <a:ext cx="9290952" cy="1200329"/>
          </a:xfrm>
          <a:prstGeom prst="rect">
            <a:avLst/>
          </a:prstGeom>
          <a:noFill/>
        </p:spPr>
        <p:txBody>
          <a:bodyPr wrap="square" rtlCol="0">
            <a:spAutoFit/>
          </a:bodyPr>
          <a:lstStyle/>
          <a:p>
            <a:pPr algn="ctr"/>
            <a:r>
              <a:rPr lang="fr-FR" sz="2400" dirty="0">
                <a:latin typeface="Helvetica Neue" panose="02000503000000020004" pitchFamily="2" charset="0"/>
                <a:ea typeface="Helvetica Neue" panose="02000503000000020004" pitchFamily="2" charset="0"/>
                <a:cs typeface="Helvetica Neue" panose="02000503000000020004" pitchFamily="2" charset="0"/>
              </a:rPr>
              <a:t>Le médecin que Flo a finalement consulté lui a paru fiable.</a:t>
            </a:r>
          </a:p>
          <a:p>
            <a:pPr algn="ctr"/>
            <a:endParaRPr lang="fr-FR" sz="2400" dirty="0">
              <a:latin typeface="Helvetica Neue" panose="02000503000000020004" pitchFamily="2" charset="0"/>
              <a:ea typeface="Helvetica Neue" panose="02000503000000020004" pitchFamily="2" charset="0"/>
              <a:cs typeface="Helvetica Neue" panose="02000503000000020004" pitchFamily="2" charset="0"/>
            </a:endParaRPr>
          </a:p>
          <a:p>
            <a:pPr algn="ctr"/>
            <a:r>
              <a:rPr lang="fr-FR" sz="2400" b="1" dirty="0">
                <a:latin typeface="Helvetica Neue" panose="02000503000000020004" pitchFamily="2" charset="0"/>
              </a:rPr>
              <a:t>Flo peut-elle le choisir comme médecin traitant ?</a:t>
            </a:r>
          </a:p>
        </p:txBody>
      </p:sp>
      <p:grpSp>
        <p:nvGrpSpPr>
          <p:cNvPr id="8" name="Groupe 7">
            <a:extLst>
              <a:ext uri="{FF2B5EF4-FFF2-40B4-BE49-F238E27FC236}">
                <a16:creationId xmlns:a16="http://schemas.microsoft.com/office/drawing/2014/main" id="{85DD258E-4459-4450-BA3D-AD0A9AEC6E7B}"/>
              </a:ext>
            </a:extLst>
          </p:cNvPr>
          <p:cNvGrpSpPr/>
          <p:nvPr/>
        </p:nvGrpSpPr>
        <p:grpSpPr>
          <a:xfrm>
            <a:off x="2011680" y="3929142"/>
            <a:ext cx="7498080" cy="645628"/>
            <a:chOff x="2011680" y="4852416"/>
            <a:chExt cx="7498080" cy="645628"/>
          </a:xfrm>
          <a:solidFill>
            <a:srgbClr val="E9B7AD"/>
          </a:solidFill>
        </p:grpSpPr>
        <p:sp>
          <p:nvSpPr>
            <p:cNvPr id="11" name="Rectangle : coins arrondis 10">
              <a:extLst>
                <a:ext uri="{FF2B5EF4-FFF2-40B4-BE49-F238E27FC236}">
                  <a16:creationId xmlns:a16="http://schemas.microsoft.com/office/drawing/2014/main" id="{799A801E-DD4C-471B-82ED-031AE72F835C}"/>
                </a:ext>
              </a:extLst>
            </p:cNvPr>
            <p:cNvSpPr/>
            <p:nvPr/>
          </p:nvSpPr>
          <p:spPr>
            <a:xfrm>
              <a:off x="2011680" y="4852416"/>
              <a:ext cx="7010400" cy="645628"/>
            </a:xfrm>
            <a:prstGeom prst="roundRect">
              <a:avLst>
                <a:gd name="adj" fmla="val 4625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D91EE8DA-B744-40FB-AD0A-15D0856629C0}"/>
                </a:ext>
              </a:extLst>
            </p:cNvPr>
            <p:cNvSpPr/>
            <p:nvPr/>
          </p:nvSpPr>
          <p:spPr>
            <a:xfrm>
              <a:off x="2255520" y="4901672"/>
              <a:ext cx="7254240" cy="523220"/>
            </a:xfrm>
            <a:prstGeom prst="rect">
              <a:avLst/>
            </a:prstGeom>
            <a:noFill/>
          </p:spPr>
          <p:txBody>
            <a:bodyPr wrap="square">
              <a:spAutoFit/>
            </a:bodyPr>
            <a:lstStyle/>
            <a:p>
              <a:r>
                <a:rPr lang="fr-FR" sz="2800" dirty="0">
                  <a:solidFill>
                    <a:srgbClr val="FBF6BA"/>
                  </a:solidFill>
                  <a:latin typeface="Calibri" panose="020F0502020204030204" pitchFamily="34" charset="0"/>
                  <a:ea typeface="DengXian" panose="02010600030101010101" pitchFamily="2" charset="-122"/>
                  <a:cs typeface="Times New Roman" panose="02020603050405020304" pitchFamily="18" charset="0"/>
                </a:rPr>
                <a:t>G – Oui, s’il accepte</a:t>
              </a:r>
            </a:p>
          </p:txBody>
        </p:sp>
      </p:grpSp>
      <p:grpSp>
        <p:nvGrpSpPr>
          <p:cNvPr id="13" name="Groupe 12">
            <a:extLst>
              <a:ext uri="{FF2B5EF4-FFF2-40B4-BE49-F238E27FC236}">
                <a16:creationId xmlns:a16="http://schemas.microsoft.com/office/drawing/2014/main" id="{9D2ADDED-2A0E-4875-8741-1E27BF770D24}"/>
              </a:ext>
            </a:extLst>
          </p:cNvPr>
          <p:cNvGrpSpPr/>
          <p:nvPr/>
        </p:nvGrpSpPr>
        <p:grpSpPr>
          <a:xfrm>
            <a:off x="2018331" y="4747024"/>
            <a:ext cx="7010400" cy="645628"/>
            <a:chOff x="2011680" y="5670298"/>
            <a:chExt cx="7010400" cy="645628"/>
          </a:xfrm>
          <a:solidFill>
            <a:srgbClr val="E9B7AD"/>
          </a:solidFill>
        </p:grpSpPr>
        <p:sp>
          <p:nvSpPr>
            <p:cNvPr id="14" name="Rectangle : coins arrondis 13">
              <a:extLst>
                <a:ext uri="{FF2B5EF4-FFF2-40B4-BE49-F238E27FC236}">
                  <a16:creationId xmlns:a16="http://schemas.microsoft.com/office/drawing/2014/main" id="{4D777FD6-39B2-4075-8CE2-35E2A78EF816}"/>
                </a:ext>
              </a:extLst>
            </p:cNvPr>
            <p:cNvSpPr/>
            <p:nvPr/>
          </p:nvSpPr>
          <p:spPr>
            <a:xfrm>
              <a:off x="2011680" y="5670298"/>
              <a:ext cx="7010400" cy="645628"/>
            </a:xfrm>
            <a:prstGeom prst="roundRect">
              <a:avLst>
                <a:gd name="adj" fmla="val 46259"/>
              </a:avLst>
            </a:prstGeom>
            <a:solidFill>
              <a:srgbClr val="E9B7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a:extLst>
                <a:ext uri="{FF2B5EF4-FFF2-40B4-BE49-F238E27FC236}">
                  <a16:creationId xmlns:a16="http://schemas.microsoft.com/office/drawing/2014/main" id="{06CB6A4A-40CE-4D83-BD80-A44574320C3A}"/>
                </a:ext>
              </a:extLst>
            </p:cNvPr>
            <p:cNvSpPr/>
            <p:nvPr/>
          </p:nvSpPr>
          <p:spPr>
            <a:xfrm>
              <a:off x="2255520" y="5731502"/>
              <a:ext cx="6652912" cy="523220"/>
            </a:xfrm>
            <a:prstGeom prst="rect">
              <a:avLst/>
            </a:prstGeom>
            <a:noFill/>
          </p:spPr>
          <p:txBody>
            <a:bodyPr wrap="square">
              <a:spAutoFit/>
            </a:bodyPr>
            <a:lstStyle/>
            <a:p>
              <a:r>
                <a:rPr lang="fr-FR" sz="2800" dirty="0">
                  <a:latin typeface="Calibri" panose="020F0502020204030204" pitchFamily="34" charset="0"/>
                  <a:ea typeface="DengXian" panose="02010600030101010101" pitchFamily="2" charset="-122"/>
                  <a:cs typeface="Times New Roman" panose="02020603050405020304" pitchFamily="18" charset="0"/>
                </a:rPr>
                <a:t>H – Non, car il n’a pas son dossier médical</a:t>
              </a:r>
            </a:p>
          </p:txBody>
        </p:sp>
      </p:grpSp>
      <p:pic>
        <p:nvPicPr>
          <p:cNvPr id="17" name="Graphique 16" descr="Personne avec une idée contour">
            <a:extLst>
              <a:ext uri="{FF2B5EF4-FFF2-40B4-BE49-F238E27FC236}">
                <a16:creationId xmlns:a16="http://schemas.microsoft.com/office/drawing/2014/main" id="{EB4F91AF-7726-4111-8ACD-AB9FB805D0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36929" y="-100275"/>
            <a:ext cx="1720788" cy="1720788"/>
          </a:xfrm>
          <a:prstGeom prst="rect">
            <a:avLst/>
          </a:prstGeom>
        </p:spPr>
      </p:pic>
    </p:spTree>
    <p:extLst>
      <p:ext uri="{BB962C8B-B14F-4D97-AF65-F5344CB8AC3E}">
        <p14:creationId xmlns:p14="http://schemas.microsoft.com/office/powerpoint/2010/main" val="40017891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FBA2EFA-5F68-4D2F-A89C-AD545B0DC10E}"/>
              </a:ext>
            </a:extLst>
          </p:cNvPr>
          <p:cNvSpPr/>
          <p:nvPr/>
        </p:nvSpPr>
        <p:spPr>
          <a:xfrm>
            <a:off x="1450524" y="2095129"/>
            <a:ext cx="9290952" cy="4634145"/>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800" dirty="0"/>
          </a:p>
          <a:p>
            <a:endParaRPr lang="fr-FR" dirty="0"/>
          </a:p>
          <a:p>
            <a:endParaRPr lang="fr-FR" sz="1800" dirty="0"/>
          </a:p>
          <a:p>
            <a:endParaRPr lang="fr-FR" dirty="0"/>
          </a:p>
          <a:p>
            <a:endParaRPr lang="fr-FR" sz="1800" dirty="0"/>
          </a:p>
          <a:p>
            <a:endParaRPr lang="fr-FR" dirty="0"/>
          </a:p>
          <a:p>
            <a:endParaRPr lang="fr-FR" sz="1800" dirty="0"/>
          </a:p>
          <a:p>
            <a:endParaRPr lang="fr-FR" dirty="0"/>
          </a:p>
          <a:p>
            <a:r>
              <a:rPr lang="fr-FR" sz="1800" dirty="0">
                <a:solidFill>
                  <a:srgbClr val="3B3B49"/>
                </a:solidFill>
                <a:latin typeface="Helvetica Neue" panose="02000503000000020004"/>
              </a:rPr>
              <a:t>Le médecin traitant peut être un généraliste ou un spécialiste : il faut simplement qu’il accepte. La déclaration d’un médecin traitant permet d’avoir un parcours de soins bien coordonné et d’être bien remboursé. Elle se fait auprès de l’Assurance maladie, en ligne sur le site ameli.fr, ou par papier (formulaire de l’Assurance maladie). </a:t>
            </a:r>
          </a:p>
          <a:p>
            <a:r>
              <a:rPr lang="fr-FR" sz="1800" dirty="0">
                <a:solidFill>
                  <a:srgbClr val="3B3B49"/>
                </a:solidFill>
                <a:latin typeface="Helvetica Neue" panose="02000503000000020004"/>
              </a:rPr>
              <a:t>Pour aider à trouver un médecin traitant, l’Assurance maladie a mis en place un annuaire en ligne sur http://annuairesante.ameli.fr/. Si malgré cela la déclaration reste impossible, on peut saisir le conciliateur de l’Assurance maladie en remplissant un formulaire de difficulté d’accès à un médecin traitant, et envoyer un courrier au conciliateur de sa caisse.</a:t>
            </a:r>
          </a:p>
        </p:txBody>
      </p:sp>
      <p:grpSp>
        <p:nvGrpSpPr>
          <p:cNvPr id="25" name="Groupe 24">
            <a:extLst>
              <a:ext uri="{FF2B5EF4-FFF2-40B4-BE49-F238E27FC236}">
                <a16:creationId xmlns:a16="http://schemas.microsoft.com/office/drawing/2014/main" id="{173760DC-FE89-4FA6-943F-BB5BA172AA16}"/>
              </a:ext>
            </a:extLst>
          </p:cNvPr>
          <p:cNvGrpSpPr/>
          <p:nvPr/>
        </p:nvGrpSpPr>
        <p:grpSpPr>
          <a:xfrm>
            <a:off x="2244384" y="3381798"/>
            <a:ext cx="8104909" cy="648662"/>
            <a:chOff x="2898917" y="3790174"/>
            <a:chExt cx="5909075" cy="648662"/>
          </a:xfrm>
        </p:grpSpPr>
        <p:sp>
          <p:nvSpPr>
            <p:cNvPr id="26" name="Rectangle : coins arrondis 25">
              <a:extLst>
                <a:ext uri="{FF2B5EF4-FFF2-40B4-BE49-F238E27FC236}">
                  <a16:creationId xmlns:a16="http://schemas.microsoft.com/office/drawing/2014/main" id="{3156618B-8FF4-4249-B3CA-83CCB8D65E93}"/>
                </a:ext>
              </a:extLst>
            </p:cNvPr>
            <p:cNvSpPr/>
            <p:nvPr/>
          </p:nvSpPr>
          <p:spPr>
            <a:xfrm>
              <a:off x="4172980" y="3790174"/>
              <a:ext cx="3355928" cy="648662"/>
            </a:xfrm>
            <a:prstGeom prst="roundRect">
              <a:avLst>
                <a:gd name="adj" fmla="val 46259"/>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C7D69C11-98AD-4EB2-979A-72443597EE25}"/>
                </a:ext>
              </a:extLst>
            </p:cNvPr>
            <p:cNvSpPr/>
            <p:nvPr/>
          </p:nvSpPr>
          <p:spPr>
            <a:xfrm>
              <a:off x="2898917" y="3839430"/>
              <a:ext cx="5909075" cy="523220"/>
            </a:xfrm>
            <a:prstGeom prst="rect">
              <a:avLst/>
            </a:prstGeom>
            <a:noFill/>
          </p:spPr>
          <p:txBody>
            <a:bodyPr wrap="square">
              <a:spAutoFit/>
            </a:bodyPr>
            <a:lstStyle/>
            <a:p>
              <a:pPr algn="ctr"/>
              <a:r>
                <a:rPr lang="fr-FR" sz="2800" dirty="0">
                  <a:solidFill>
                    <a:srgbClr val="FBF6BA"/>
                  </a:solidFill>
                  <a:latin typeface="Calibri" panose="020F0502020204030204" pitchFamily="34" charset="0"/>
                  <a:ea typeface="DengXian" panose="02010600030101010101" pitchFamily="2" charset="-122"/>
                  <a:cs typeface="Times New Roman" panose="02020603050405020304" pitchFamily="18" charset="0"/>
                </a:rPr>
                <a:t>Le choix du médecin traitant</a:t>
              </a:r>
            </a:p>
          </p:txBody>
        </p:sp>
      </p:gr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754126"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63121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L’histoire de Flo</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sp>
        <p:nvSpPr>
          <p:cNvPr id="15" name="ZoneTexte 14">
            <a:extLst>
              <a:ext uri="{FF2B5EF4-FFF2-40B4-BE49-F238E27FC236}">
                <a16:creationId xmlns:a16="http://schemas.microsoft.com/office/drawing/2014/main" id="{213E30AA-1C87-4EA9-82B3-E65EE1200986}"/>
              </a:ext>
            </a:extLst>
          </p:cNvPr>
          <p:cNvSpPr txBox="1"/>
          <p:nvPr/>
        </p:nvSpPr>
        <p:spPr>
          <a:xfrm>
            <a:off x="1450524" y="2341149"/>
            <a:ext cx="9290952" cy="830997"/>
          </a:xfrm>
          <a:prstGeom prst="rect">
            <a:avLst/>
          </a:prstGeom>
          <a:noFill/>
        </p:spPr>
        <p:txBody>
          <a:bodyPr wrap="square" rtlCol="0">
            <a:spAutoFit/>
          </a:bodyPr>
          <a:lstStyle/>
          <a:p>
            <a:pPr algn="ctr"/>
            <a:r>
              <a:rPr lang="fr-FR" sz="2400" b="1" dirty="0">
                <a:latin typeface="Helvetica Neue" panose="02000503000000020004" pitchFamily="2" charset="0"/>
              </a:rPr>
              <a:t>Quelle idée-clé en santé se cache derrière la  recommandation « Oui, s’il accepte » ? </a:t>
            </a:r>
          </a:p>
        </p:txBody>
      </p:sp>
      <p:pic>
        <p:nvPicPr>
          <p:cNvPr id="10" name="Graphique 9" descr="Personne avec une idée contour">
            <a:extLst>
              <a:ext uri="{FF2B5EF4-FFF2-40B4-BE49-F238E27FC236}">
                <a16:creationId xmlns:a16="http://schemas.microsoft.com/office/drawing/2014/main" id="{1F83CCFA-102C-4D68-B60F-C7F1114E9B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36929" y="-100275"/>
            <a:ext cx="1720788" cy="1720788"/>
          </a:xfrm>
          <a:prstGeom prst="rect">
            <a:avLst/>
          </a:prstGeom>
        </p:spPr>
      </p:pic>
    </p:spTree>
    <p:extLst>
      <p:ext uri="{BB962C8B-B14F-4D97-AF65-F5344CB8AC3E}">
        <p14:creationId xmlns:p14="http://schemas.microsoft.com/office/powerpoint/2010/main" val="40701097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C05B07-2EC2-164D-B4A3-A5614BCB2A9D}"/>
              </a:ext>
            </a:extLst>
          </p:cNvPr>
          <p:cNvSpPr/>
          <p:nvPr/>
        </p:nvSpPr>
        <p:spPr>
          <a:xfrm>
            <a:off x="7464614" y="1783959"/>
            <a:ext cx="4087306" cy="2889114"/>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srgbClr val="3B3B49"/>
                </a:solidFill>
                <a:effectLst/>
                <a:uLnTx/>
                <a:uFillTx/>
                <a:latin typeface="Helvetica Neue" panose="02000503000000020004"/>
                <a:ea typeface="+mn-ea"/>
                <a:cs typeface="+mn-cs"/>
              </a:rPr>
              <a:t>Questions pour un soigné</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0" i="0" u="none" strike="noStrike" kern="1200" cap="none" spc="0" normalizeH="0" baseline="0" noProof="0" dirty="0">
                <a:ln>
                  <a:noFill/>
                </a:ln>
                <a:solidFill>
                  <a:srgbClr val="3B3B49"/>
                </a:solidFill>
                <a:effectLst/>
                <a:uLnTx/>
                <a:uFillTx/>
                <a:latin typeface="Helvetica Neue" panose="02000503000000020004"/>
                <a:ea typeface="+mn-ea"/>
                <a:cs typeface="+mn-cs"/>
              </a:rPr>
              <a:t>15 à 20 min</a:t>
            </a:r>
          </a:p>
        </p:txBody>
      </p:sp>
      <p:sp>
        <p:nvSpPr>
          <p:cNvPr id="27" name="Freeform: Shape 26">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 5">
            <a:extLst>
              <a:ext uri="{FF2B5EF4-FFF2-40B4-BE49-F238E27FC236}">
                <a16:creationId xmlns:a16="http://schemas.microsoft.com/office/drawing/2014/main" id="{CDF7E360-59EA-42A8-BE37-DB82754047A7}"/>
              </a:ext>
            </a:extLst>
          </p:cNvPr>
          <p:cNvPicPr>
            <a:picLocks noChangeAspect="1"/>
          </p:cNvPicPr>
          <p:nvPr/>
        </p:nvPicPr>
        <p:blipFill rotWithShape="1">
          <a:blip r:embed="rId2"/>
          <a:srcRect l="2603" b="4378"/>
          <a:stretch/>
        </p:blipFill>
        <p:spPr>
          <a:xfrm>
            <a:off x="1" y="0"/>
            <a:ext cx="684561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5455995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DDA32619-1963-9846-94C0-3103C1B18681}"/>
              </a:ext>
            </a:extLst>
          </p:cNvPr>
          <p:cNvGrpSpPr/>
          <p:nvPr/>
        </p:nvGrpSpPr>
        <p:grpSpPr>
          <a:xfrm>
            <a:off x="1769428" y="0"/>
            <a:ext cx="3857625" cy="6858000"/>
            <a:chOff x="3756621" y="0"/>
            <a:chExt cx="3857625" cy="6858000"/>
          </a:xfrm>
        </p:grpSpPr>
        <p:pic>
          <p:nvPicPr>
            <p:cNvPr id="5" name="Image 4" descr="Une image contenant plane, signe, moniteur, avant&#10;&#10;Description générée automatiquement">
              <a:extLst>
                <a:ext uri="{FF2B5EF4-FFF2-40B4-BE49-F238E27FC236}">
                  <a16:creationId xmlns:a16="http://schemas.microsoft.com/office/drawing/2014/main" id="{0FC4A71E-D978-AA46-902E-BAE74624CA08}"/>
                </a:ext>
              </a:extLst>
            </p:cNvPr>
            <p:cNvPicPr>
              <a:picLocks noChangeAspect="1"/>
            </p:cNvPicPr>
            <p:nvPr/>
          </p:nvPicPr>
          <p:blipFill>
            <a:blip r:embed="rId2"/>
            <a:stretch>
              <a:fillRect/>
            </a:stretch>
          </p:blipFill>
          <p:spPr>
            <a:xfrm>
              <a:off x="3756621" y="0"/>
              <a:ext cx="3857625" cy="6858000"/>
            </a:xfrm>
            <a:prstGeom prst="rect">
              <a:avLst/>
            </a:prstGeom>
          </p:spPr>
        </p:pic>
        <p:grpSp>
          <p:nvGrpSpPr>
            <p:cNvPr id="4" name="Groupe 3">
              <a:extLst>
                <a:ext uri="{FF2B5EF4-FFF2-40B4-BE49-F238E27FC236}">
                  <a16:creationId xmlns:a16="http://schemas.microsoft.com/office/drawing/2014/main" id="{E1B37479-7B72-D249-B70A-DE22AAD27523}"/>
                </a:ext>
              </a:extLst>
            </p:cNvPr>
            <p:cNvGrpSpPr/>
            <p:nvPr/>
          </p:nvGrpSpPr>
          <p:grpSpPr>
            <a:xfrm>
              <a:off x="3973638" y="1358721"/>
              <a:ext cx="3629023" cy="933088"/>
              <a:chOff x="3985222" y="2653697"/>
              <a:chExt cx="3629023" cy="933088"/>
            </a:xfrm>
          </p:grpSpPr>
          <p:grpSp>
            <p:nvGrpSpPr>
              <p:cNvPr id="9" name="Groupe 8">
                <a:extLst>
                  <a:ext uri="{FF2B5EF4-FFF2-40B4-BE49-F238E27FC236}">
                    <a16:creationId xmlns:a16="http://schemas.microsoft.com/office/drawing/2014/main" id="{BADE3D40-610C-4B4E-B34D-0EB15E50F22C}"/>
                  </a:ext>
                </a:extLst>
              </p:cNvPr>
              <p:cNvGrpSpPr/>
              <p:nvPr/>
            </p:nvGrpSpPr>
            <p:grpSpPr>
              <a:xfrm>
                <a:off x="3985222" y="2653697"/>
                <a:ext cx="3629023" cy="586331"/>
                <a:chOff x="6400600" y="1321454"/>
                <a:chExt cx="2650879" cy="482961"/>
              </a:xfrm>
            </p:grpSpPr>
            <p:pic>
              <p:nvPicPr>
                <p:cNvPr id="7" name="Image 6" descr="Une image contenant texte&#10;&#10;Description générée automatiquement">
                  <a:extLst>
                    <a:ext uri="{FF2B5EF4-FFF2-40B4-BE49-F238E27FC236}">
                      <a16:creationId xmlns:a16="http://schemas.microsoft.com/office/drawing/2014/main" id="{02C864E3-C4D5-C645-B8DA-DECE8619478F}"/>
                    </a:ext>
                  </a:extLst>
                </p:cNvPr>
                <p:cNvPicPr>
                  <a:picLocks noChangeAspect="1"/>
                </p:cNvPicPr>
                <p:nvPr/>
              </p:nvPicPr>
              <p:blipFill rotWithShape="1">
                <a:blip r:embed="rId3"/>
                <a:srcRect l="29956" t="18629" b="74182"/>
                <a:stretch/>
              </p:blipFill>
              <p:spPr>
                <a:xfrm>
                  <a:off x="6400600" y="1321454"/>
                  <a:ext cx="2650879" cy="482961"/>
                </a:xfrm>
                <a:prstGeom prst="rect">
                  <a:avLst/>
                </a:prstGeom>
              </p:spPr>
            </p:pic>
            <p:sp>
              <p:nvSpPr>
                <p:cNvPr id="8" name="Rectangle : coins arrondis 7">
                  <a:extLst>
                    <a:ext uri="{FF2B5EF4-FFF2-40B4-BE49-F238E27FC236}">
                      <a16:creationId xmlns:a16="http://schemas.microsoft.com/office/drawing/2014/main" id="{64727715-68F3-0F45-8145-56791F92F55A}"/>
                    </a:ext>
                  </a:extLst>
                </p:cNvPr>
                <p:cNvSpPr/>
                <p:nvPr/>
              </p:nvSpPr>
              <p:spPr>
                <a:xfrm>
                  <a:off x="6530586" y="1427644"/>
                  <a:ext cx="2129667" cy="253672"/>
                </a:xfrm>
                <a:prstGeom prst="roundRect">
                  <a:avLst/>
                </a:prstGeom>
                <a:solidFill>
                  <a:srgbClr val="9A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 name="Rectangle : coins arrondis 12">
                <a:extLst>
                  <a:ext uri="{FF2B5EF4-FFF2-40B4-BE49-F238E27FC236}">
                    <a16:creationId xmlns:a16="http://schemas.microsoft.com/office/drawing/2014/main" id="{D7331352-1CA5-AB45-BA40-CB02C93FC43A}"/>
                  </a:ext>
                </a:extLst>
              </p:cNvPr>
              <p:cNvSpPr/>
              <p:nvPr/>
            </p:nvSpPr>
            <p:spPr>
              <a:xfrm>
                <a:off x="3985223" y="3003211"/>
                <a:ext cx="3367422" cy="583574"/>
              </a:xfrm>
              <a:prstGeom prst="roundRect">
                <a:avLst/>
              </a:prstGeom>
              <a:solidFill>
                <a:srgbClr val="9A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 name="Groupe 2">
              <a:extLst>
                <a:ext uri="{FF2B5EF4-FFF2-40B4-BE49-F238E27FC236}">
                  <a16:creationId xmlns:a16="http://schemas.microsoft.com/office/drawing/2014/main" id="{C2376E6D-5051-5F49-B184-96672ED937FB}"/>
                </a:ext>
              </a:extLst>
            </p:cNvPr>
            <p:cNvGrpSpPr/>
            <p:nvPr/>
          </p:nvGrpSpPr>
          <p:grpSpPr>
            <a:xfrm>
              <a:off x="3756621" y="2353456"/>
              <a:ext cx="3629023" cy="1550694"/>
              <a:chOff x="3793132" y="1403511"/>
              <a:chExt cx="3063713" cy="1128493"/>
            </a:xfrm>
          </p:grpSpPr>
          <p:pic>
            <p:nvPicPr>
              <p:cNvPr id="17" name="Image 16" descr="Une image contenant texte&#10;&#10;Description générée automatiquement">
                <a:extLst>
                  <a:ext uri="{FF2B5EF4-FFF2-40B4-BE49-F238E27FC236}">
                    <a16:creationId xmlns:a16="http://schemas.microsoft.com/office/drawing/2014/main" id="{83C38062-5509-D841-9608-7C29954E8FB1}"/>
                  </a:ext>
                </a:extLst>
              </p:cNvPr>
              <p:cNvPicPr>
                <a:picLocks noChangeAspect="1"/>
              </p:cNvPicPr>
              <p:nvPr/>
            </p:nvPicPr>
            <p:blipFill rotWithShape="1">
              <a:blip r:embed="rId4"/>
              <a:srcRect t="25558" r="27936" b="68449"/>
              <a:stretch/>
            </p:blipFill>
            <p:spPr>
              <a:xfrm>
                <a:off x="3793132" y="1403511"/>
                <a:ext cx="3063713" cy="561051"/>
              </a:xfrm>
              <a:prstGeom prst="rect">
                <a:avLst/>
              </a:prstGeom>
            </p:spPr>
          </p:pic>
          <p:sp>
            <p:nvSpPr>
              <p:cNvPr id="19" name="Rectangle : coins arrondis 18">
                <a:extLst>
                  <a:ext uri="{FF2B5EF4-FFF2-40B4-BE49-F238E27FC236}">
                    <a16:creationId xmlns:a16="http://schemas.microsoft.com/office/drawing/2014/main" id="{861C5937-4FE4-F749-ADD8-80840CC67583}"/>
                  </a:ext>
                </a:extLst>
              </p:cNvPr>
              <p:cNvSpPr/>
              <p:nvPr/>
            </p:nvSpPr>
            <p:spPr>
              <a:xfrm>
                <a:off x="4008913" y="1616136"/>
                <a:ext cx="2760545" cy="91586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1" name="ZoneTexte 20">
              <a:extLst>
                <a:ext uri="{FF2B5EF4-FFF2-40B4-BE49-F238E27FC236}">
                  <a16:creationId xmlns:a16="http://schemas.microsoft.com/office/drawing/2014/main" id="{8E2B6DAC-6FCA-F346-A501-E41CE2C48F54}"/>
                </a:ext>
              </a:extLst>
            </p:cNvPr>
            <p:cNvSpPr txBox="1"/>
            <p:nvPr/>
          </p:nvSpPr>
          <p:spPr>
            <a:xfrm>
              <a:off x="4068404" y="1436562"/>
              <a:ext cx="320105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2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Ça va mieux </a:t>
              </a:r>
              <a:r>
                <a:rPr kumimoji="0" lang="fr-FR" sz="2200" b="0" i="0" u="none" strike="noStrike" kern="1200" cap="none" spc="0" normalizeH="0" baseline="0" noProof="0" dirty="0" err="1">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Leï</a:t>
              </a:r>
              <a:r>
                <a:rPr kumimoji="0" lang="fr-FR" sz="2200" b="0" i="0" u="none" strike="noStrike" kern="1200" cap="none" spc="0" normalizeH="0" baseline="0" noProof="0" dirty="0">
                  <a:ln>
                    <a:noFill/>
                  </a:ln>
                  <a:solidFill>
                    <a:prstClr val="white"/>
                  </a:solidFill>
                  <a:effectLst/>
                  <a:uLnTx/>
                  <a:uFillTx/>
                  <a:latin typeface="Helvetica Neue" panose="02000503000000020004" pitchFamily="2" charset="0"/>
                  <a:ea typeface="Helvetica Neue" panose="02000503000000020004" pitchFamily="2" charset="0"/>
                  <a:cs typeface="Helvetica Neue" panose="02000503000000020004" pitchFamily="2" charset="0"/>
                </a:rPr>
                <a:t> ? Tu as pu voir ton médecin ?</a:t>
              </a:r>
            </a:p>
          </p:txBody>
        </p:sp>
        <p:sp>
          <p:nvSpPr>
            <p:cNvPr id="14" name="ZoneTexte 13">
              <a:extLst>
                <a:ext uri="{FF2B5EF4-FFF2-40B4-BE49-F238E27FC236}">
                  <a16:creationId xmlns:a16="http://schemas.microsoft.com/office/drawing/2014/main" id="{3AA33E2E-E145-AD44-80C2-2156019EE42F}"/>
                </a:ext>
              </a:extLst>
            </p:cNvPr>
            <p:cNvSpPr txBox="1"/>
            <p:nvPr/>
          </p:nvSpPr>
          <p:spPr>
            <a:xfrm>
              <a:off x="4104437" y="2400467"/>
              <a:ext cx="3153439"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200" b="0"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Bof… mon médecin quand il parle on dirait qu’il vient d’une autre planète 😱  </a:t>
              </a:r>
            </a:p>
          </p:txBody>
        </p:sp>
      </p:grpSp>
      <p:sp>
        <p:nvSpPr>
          <p:cNvPr id="18" name="Rectangle 17">
            <a:extLst>
              <a:ext uri="{FF2B5EF4-FFF2-40B4-BE49-F238E27FC236}">
                <a16:creationId xmlns:a16="http://schemas.microsoft.com/office/drawing/2014/main" id="{A4E2F18D-C36D-4B24-8653-7A2955E7ABA3}"/>
              </a:ext>
            </a:extLst>
          </p:cNvPr>
          <p:cNvSpPr/>
          <p:nvPr/>
        </p:nvSpPr>
        <p:spPr>
          <a:xfrm>
            <a:off x="6421120" y="1564641"/>
            <a:ext cx="4978400" cy="3627119"/>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7392A9FE-CA1C-494A-B26A-DA0388015E6E}"/>
              </a:ext>
            </a:extLst>
          </p:cNvPr>
          <p:cNvSpPr/>
          <p:nvPr/>
        </p:nvSpPr>
        <p:spPr>
          <a:xfrm>
            <a:off x="6400800" y="1357238"/>
            <a:ext cx="4978400" cy="3946281"/>
          </a:xfrm>
          <a:prstGeom prst="rect">
            <a:avLst/>
          </a:prstGeom>
        </p:spPr>
        <p:txBody>
          <a:bodyPr vert="horz" lIns="91440" tIns="45720" rIns="91440" bIns="45720" rtlCol="0" anchor="ctr">
            <a:noAutofit/>
          </a:bodyPr>
          <a:lstStyle/>
          <a:p>
            <a:pPr marL="0" marR="0" lvl="0" indent="0" algn="ctr" defTabSz="914400" rtl="0" eaLnBrk="1" fontAlgn="auto" latinLnBrk="0" hangingPunct="1">
              <a:spcBef>
                <a:spcPct val="0"/>
              </a:spcBef>
              <a:spcAft>
                <a:spcPts val="600"/>
              </a:spcAft>
              <a:buClrTx/>
              <a:buSzTx/>
              <a:buFontTx/>
              <a:buNone/>
              <a:tabLst/>
              <a:defRPr/>
            </a:pPr>
            <a:r>
              <a:rPr kumimoji="0" lang="en-US" sz="6000" b="1" i="0" u="none" strike="noStrike" kern="1200" cap="none" spc="0" normalizeH="0" baseline="0" noProof="0" dirty="0" err="1">
                <a:ln>
                  <a:noFill/>
                </a:ln>
                <a:solidFill>
                  <a:srgbClr val="3B3B49"/>
                </a:solidFill>
                <a:effectLst/>
                <a:uLnTx/>
                <a:uFillTx/>
                <a:latin typeface="Helvetica Neue" panose="02000503000000020004"/>
                <a:ea typeface="+mn-ea"/>
                <a:cs typeface="+mn-cs"/>
              </a:rPr>
              <a:t>Êtes-vous</a:t>
            </a:r>
            <a:r>
              <a:rPr kumimoji="0" lang="en-US" sz="6000" b="1" i="0" u="none" strike="noStrike" kern="1200" cap="none" spc="0" normalizeH="0" baseline="0" noProof="0" dirty="0">
                <a:ln>
                  <a:noFill/>
                </a:ln>
                <a:solidFill>
                  <a:srgbClr val="3B3B49"/>
                </a:solidFill>
                <a:effectLst/>
                <a:uLnTx/>
                <a:uFillTx/>
                <a:latin typeface="Helvetica Neue" panose="02000503000000020004"/>
                <a:ea typeface="+mn-ea"/>
                <a:cs typeface="+mn-cs"/>
              </a:rPr>
              <a:t> </a:t>
            </a:r>
            <a:r>
              <a:rPr kumimoji="0" lang="en-US" sz="6000" b="1" i="0" u="none" strike="noStrike" kern="1200" cap="none" spc="0" normalizeH="0" baseline="0" noProof="0" dirty="0" err="1">
                <a:ln>
                  <a:noFill/>
                </a:ln>
                <a:solidFill>
                  <a:srgbClr val="3B3B49"/>
                </a:solidFill>
                <a:effectLst/>
                <a:uLnTx/>
                <a:uFillTx/>
                <a:latin typeface="Helvetica Neue" panose="02000503000000020004"/>
                <a:ea typeface="+mn-ea"/>
                <a:cs typeface="+mn-cs"/>
              </a:rPr>
              <a:t>d’accord</a:t>
            </a:r>
            <a:r>
              <a:rPr kumimoji="0" lang="en-US" sz="6000" b="1" i="0" u="none" strike="noStrike" kern="1200" cap="none" spc="0" normalizeH="0" baseline="0" noProof="0" dirty="0">
                <a:ln>
                  <a:noFill/>
                </a:ln>
                <a:solidFill>
                  <a:srgbClr val="3B3B49"/>
                </a:solidFill>
                <a:effectLst/>
                <a:uLnTx/>
                <a:uFillTx/>
                <a:latin typeface="Helvetica Neue" panose="02000503000000020004"/>
                <a:ea typeface="+mn-ea"/>
                <a:cs typeface="+mn-cs"/>
              </a:rPr>
              <a:t> avec </a:t>
            </a:r>
            <a:r>
              <a:rPr kumimoji="0" lang="en-US" sz="6000" b="1" i="0" u="none" strike="noStrike" kern="1200" cap="none" spc="0" normalizeH="0" baseline="0" noProof="0" dirty="0" err="1">
                <a:ln>
                  <a:noFill/>
                </a:ln>
                <a:solidFill>
                  <a:srgbClr val="3B3B49"/>
                </a:solidFill>
                <a:effectLst/>
                <a:uLnTx/>
                <a:uFillTx/>
                <a:latin typeface="Helvetica Neue" panose="02000503000000020004"/>
                <a:ea typeface="+mn-ea"/>
                <a:cs typeface="+mn-cs"/>
              </a:rPr>
              <a:t>Leïla</a:t>
            </a:r>
            <a:r>
              <a:rPr lang="en-US" sz="6000" b="1" dirty="0">
                <a:solidFill>
                  <a:srgbClr val="3B3B49"/>
                </a:solidFill>
                <a:latin typeface="Helvetica Neue" panose="02000503000000020004"/>
              </a:rPr>
              <a:t> ? </a:t>
            </a:r>
            <a:r>
              <a:rPr lang="en-US" sz="6000" b="1" dirty="0" err="1">
                <a:solidFill>
                  <a:srgbClr val="3B3B49"/>
                </a:solidFill>
                <a:latin typeface="Helvetica Neue" panose="02000503000000020004"/>
              </a:rPr>
              <a:t>Pourquoi</a:t>
            </a:r>
            <a:r>
              <a:rPr lang="en-US" sz="6000" b="1" dirty="0">
                <a:solidFill>
                  <a:srgbClr val="3B3B49"/>
                </a:solidFill>
                <a:latin typeface="Helvetica Neue" panose="02000503000000020004"/>
              </a:rPr>
              <a:t> ?</a:t>
            </a:r>
            <a:endParaRPr kumimoji="0" lang="en-US" sz="6000" b="0" i="0" u="none" strike="noStrike" kern="1200" cap="none" spc="0" normalizeH="0" baseline="0" noProof="0" dirty="0">
              <a:ln>
                <a:noFill/>
              </a:ln>
              <a:solidFill>
                <a:srgbClr val="3B3B49"/>
              </a:solidFill>
              <a:effectLst/>
              <a:uLnTx/>
              <a:uFillTx/>
              <a:latin typeface="Helvetica Neue" panose="02000503000000020004"/>
              <a:ea typeface="+mn-ea"/>
              <a:cs typeface="+mn-cs"/>
            </a:endParaRPr>
          </a:p>
        </p:txBody>
      </p:sp>
    </p:spTree>
    <p:extLst>
      <p:ext uri="{BB962C8B-B14F-4D97-AF65-F5344CB8AC3E}">
        <p14:creationId xmlns:p14="http://schemas.microsoft.com/office/powerpoint/2010/main" val="27456763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80052"/>
            <a:ext cx="9290952" cy="1994798"/>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19" y="1253582"/>
            <a:ext cx="2449109"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3108543"/>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Consignes</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2400" dirty="0">
                <a:solidFill>
                  <a:srgbClr val="3B3B49"/>
                </a:solidFill>
                <a:latin typeface="Helvetica Neue" panose="02000503000000020004"/>
                <a:ea typeface="DengXian" panose="02010600030101010101" pitchFamily="2" charset="-122"/>
                <a:cs typeface="Times New Roman" panose="02020603050405020304" pitchFamily="18" charset="0"/>
              </a:rPr>
              <a:t>Regroupez-vous par équipes de 3 à 6 joueurs.</a:t>
            </a:r>
          </a:p>
          <a:p>
            <a:pPr algn="ctr"/>
            <a:endParaRPr lang="fr-FR" sz="2400"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2400" dirty="0">
                <a:solidFill>
                  <a:srgbClr val="3B3B49"/>
                </a:solidFill>
                <a:latin typeface="Helvetica Neue" panose="02000503000000020004"/>
                <a:ea typeface="DengXian" panose="02010600030101010101" pitchFamily="2" charset="-122"/>
                <a:cs typeface="Times New Roman" panose="02020603050405020304" pitchFamily="18" charset="0"/>
              </a:rPr>
              <a:t>L’animateur va vous poser des questions : la première équipe à buzzer et à annoncer la bonne réponse remporte le point !</a:t>
            </a:r>
          </a:p>
        </p:txBody>
      </p:sp>
      <p:pic>
        <p:nvPicPr>
          <p:cNvPr id="3" name="Graphique 2" descr="Sonnette d’hôtel contour">
            <a:extLst>
              <a:ext uri="{FF2B5EF4-FFF2-40B4-BE49-F238E27FC236}">
                <a16:creationId xmlns:a16="http://schemas.microsoft.com/office/drawing/2014/main" id="{4E9DB77E-A8B9-4FF6-94AA-63B0895A36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381" y="-197930"/>
            <a:ext cx="1694105" cy="1694105"/>
          </a:xfrm>
          <a:prstGeom prst="rect">
            <a:avLst/>
          </a:prstGeom>
        </p:spPr>
      </p:pic>
    </p:spTree>
    <p:extLst>
      <p:ext uri="{BB962C8B-B14F-4D97-AF65-F5344CB8AC3E}">
        <p14:creationId xmlns:p14="http://schemas.microsoft.com/office/powerpoint/2010/main" val="17643510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88930"/>
            <a:ext cx="9290952" cy="2705012"/>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6C0D0B87-9FAD-4AEF-BEE7-7ED9E8547B87}"/>
              </a:ext>
            </a:extLst>
          </p:cNvPr>
          <p:cNvSpPr/>
          <p:nvPr/>
        </p:nvSpPr>
        <p:spPr>
          <a:xfrm>
            <a:off x="1634619" y="1253582"/>
            <a:ext cx="2449109"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2616101"/>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Question 1</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rPr>
              <a:t>En matière de santé, le consentement donné par le patient doit être…  (2 adjectifs attendus)</a:t>
            </a:r>
          </a:p>
        </p:txBody>
      </p:sp>
      <p:pic>
        <p:nvPicPr>
          <p:cNvPr id="8" name="Graphique 7" descr="Sonnette d’hôtel contour">
            <a:extLst>
              <a:ext uri="{FF2B5EF4-FFF2-40B4-BE49-F238E27FC236}">
                <a16:creationId xmlns:a16="http://schemas.microsoft.com/office/drawing/2014/main" id="{3A53AA6D-EE43-43EE-8B3C-7C8D317737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381" y="-197930"/>
            <a:ext cx="1694105" cy="1694105"/>
          </a:xfrm>
          <a:prstGeom prst="rect">
            <a:avLst/>
          </a:prstGeom>
        </p:spPr>
      </p:pic>
    </p:spTree>
    <p:extLst>
      <p:ext uri="{BB962C8B-B14F-4D97-AF65-F5344CB8AC3E}">
        <p14:creationId xmlns:p14="http://schemas.microsoft.com/office/powerpoint/2010/main" val="7508454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80052"/>
            <a:ext cx="9290952" cy="2705012"/>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6C0D0B87-9FAD-4AEF-BEE7-7ED9E8547B87}"/>
              </a:ext>
            </a:extLst>
          </p:cNvPr>
          <p:cNvSpPr/>
          <p:nvPr/>
        </p:nvSpPr>
        <p:spPr>
          <a:xfrm>
            <a:off x="1634619" y="1253582"/>
            <a:ext cx="2449109"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360098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Question 1</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rPr>
              <a:t>En matière de santé, le consentement donné par le patient doit être…  (2 adjectifs attendus)</a:t>
            </a:r>
          </a:p>
          <a:p>
            <a:pPr algn="ctr"/>
            <a:endPar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dirty="0">
                <a:solidFill>
                  <a:srgbClr val="00B050"/>
                </a:solidFill>
                <a:latin typeface="Helvetica Neue" panose="02000503000000020004"/>
                <a:ea typeface="DengXian" panose="02010600030101010101" pitchFamily="2" charset="-122"/>
                <a:cs typeface="Times New Roman" panose="02020603050405020304" pitchFamily="18" charset="0"/>
              </a:rPr>
              <a:t>Libre et éclairé</a:t>
            </a:r>
          </a:p>
        </p:txBody>
      </p:sp>
      <p:pic>
        <p:nvPicPr>
          <p:cNvPr id="8" name="Graphique 7" descr="Sonnette d’hôtel contour">
            <a:extLst>
              <a:ext uri="{FF2B5EF4-FFF2-40B4-BE49-F238E27FC236}">
                <a16:creationId xmlns:a16="http://schemas.microsoft.com/office/drawing/2014/main" id="{83F17D4A-A660-4B65-A4FE-44EA3926D8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381" y="-197930"/>
            <a:ext cx="1694105" cy="1694105"/>
          </a:xfrm>
          <a:prstGeom prst="rect">
            <a:avLst/>
          </a:prstGeom>
        </p:spPr>
      </p:pic>
    </p:spTree>
    <p:extLst>
      <p:ext uri="{BB962C8B-B14F-4D97-AF65-F5344CB8AC3E}">
        <p14:creationId xmlns:p14="http://schemas.microsoft.com/office/powerpoint/2010/main" val="15275807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80052"/>
            <a:ext cx="9290952" cy="2705012"/>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6C0D0B87-9FAD-4AEF-BEE7-7ED9E8547B87}"/>
              </a:ext>
            </a:extLst>
          </p:cNvPr>
          <p:cNvSpPr/>
          <p:nvPr/>
        </p:nvSpPr>
        <p:spPr>
          <a:xfrm>
            <a:off x="1634619" y="1253582"/>
            <a:ext cx="2449109"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2616101"/>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Question 2</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rPr>
              <a:t>Citez un cas où le consentement écrit est obligatoire.</a:t>
            </a:r>
          </a:p>
        </p:txBody>
      </p:sp>
      <p:pic>
        <p:nvPicPr>
          <p:cNvPr id="8" name="Graphique 7" descr="Sonnette d’hôtel contour">
            <a:extLst>
              <a:ext uri="{FF2B5EF4-FFF2-40B4-BE49-F238E27FC236}">
                <a16:creationId xmlns:a16="http://schemas.microsoft.com/office/drawing/2014/main" id="{35C484CA-1F3D-4AD9-83B9-3605018C4A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381" y="-197930"/>
            <a:ext cx="1694105" cy="1694105"/>
          </a:xfrm>
          <a:prstGeom prst="rect">
            <a:avLst/>
          </a:prstGeom>
        </p:spPr>
      </p:pic>
    </p:spTree>
    <p:extLst>
      <p:ext uri="{BB962C8B-B14F-4D97-AF65-F5344CB8AC3E}">
        <p14:creationId xmlns:p14="http://schemas.microsoft.com/office/powerpoint/2010/main" val="30342349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80052"/>
            <a:ext cx="9290952" cy="2705012"/>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6C0D0B87-9FAD-4AEF-BEE7-7ED9E8547B87}"/>
              </a:ext>
            </a:extLst>
          </p:cNvPr>
          <p:cNvSpPr/>
          <p:nvPr/>
        </p:nvSpPr>
        <p:spPr>
          <a:xfrm>
            <a:off x="1634619" y="1253582"/>
            <a:ext cx="2449109"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4093428"/>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Question 2</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rPr>
              <a:t>Citez un cas où le consentement écrit est obligatoire.</a:t>
            </a:r>
          </a:p>
          <a:p>
            <a:pPr algn="ctr"/>
            <a:endPar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dirty="0">
                <a:solidFill>
                  <a:srgbClr val="00B050"/>
                </a:solidFill>
                <a:latin typeface="Helvetica Neue" panose="02000503000000020004"/>
                <a:ea typeface="DengXian" panose="02010600030101010101" pitchFamily="2" charset="-122"/>
                <a:cs typeface="Times New Roman" panose="02020603050405020304" pitchFamily="18" charset="0"/>
              </a:rPr>
              <a:t>Actes pratiqués dans l’intérêt d’autrui / actes pratiqués dans l’intérêt de la connaissance</a:t>
            </a:r>
          </a:p>
        </p:txBody>
      </p:sp>
      <p:pic>
        <p:nvPicPr>
          <p:cNvPr id="8" name="Graphique 7" descr="Sonnette d’hôtel contour">
            <a:extLst>
              <a:ext uri="{FF2B5EF4-FFF2-40B4-BE49-F238E27FC236}">
                <a16:creationId xmlns:a16="http://schemas.microsoft.com/office/drawing/2014/main" id="{B38B76B0-A08C-4093-897A-85696CE473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381" y="-197930"/>
            <a:ext cx="1694105" cy="1694105"/>
          </a:xfrm>
          <a:prstGeom prst="rect">
            <a:avLst/>
          </a:prstGeom>
        </p:spPr>
      </p:pic>
    </p:spTree>
    <p:extLst>
      <p:ext uri="{BB962C8B-B14F-4D97-AF65-F5344CB8AC3E}">
        <p14:creationId xmlns:p14="http://schemas.microsoft.com/office/powerpoint/2010/main" val="34664734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80051"/>
            <a:ext cx="9290952" cy="3370837"/>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6C0D0B87-9FAD-4AEF-BEE7-7ED9E8547B87}"/>
              </a:ext>
            </a:extLst>
          </p:cNvPr>
          <p:cNvSpPr/>
          <p:nvPr/>
        </p:nvSpPr>
        <p:spPr>
          <a:xfrm>
            <a:off x="1634619" y="1253582"/>
            <a:ext cx="2449109"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2123658"/>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Question 3</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rPr>
              <a:t>Qu’est-ce qu’un Dossier Médical Partagé ?</a:t>
            </a:r>
          </a:p>
        </p:txBody>
      </p:sp>
      <p:pic>
        <p:nvPicPr>
          <p:cNvPr id="8" name="Graphique 7" descr="Sonnette d’hôtel contour">
            <a:extLst>
              <a:ext uri="{FF2B5EF4-FFF2-40B4-BE49-F238E27FC236}">
                <a16:creationId xmlns:a16="http://schemas.microsoft.com/office/drawing/2014/main" id="{B7F151AA-70A2-4FDC-99A4-F17390ACBD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381" y="-197930"/>
            <a:ext cx="1694105" cy="1694105"/>
          </a:xfrm>
          <a:prstGeom prst="rect">
            <a:avLst/>
          </a:prstGeom>
        </p:spPr>
      </p:pic>
    </p:spTree>
    <p:extLst>
      <p:ext uri="{BB962C8B-B14F-4D97-AF65-F5344CB8AC3E}">
        <p14:creationId xmlns:p14="http://schemas.microsoft.com/office/powerpoint/2010/main" val="25386232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80051"/>
            <a:ext cx="9290952" cy="3370837"/>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6C0D0B87-9FAD-4AEF-BEE7-7ED9E8547B87}"/>
              </a:ext>
            </a:extLst>
          </p:cNvPr>
          <p:cNvSpPr/>
          <p:nvPr/>
        </p:nvSpPr>
        <p:spPr>
          <a:xfrm>
            <a:off x="1634619" y="1253582"/>
            <a:ext cx="2449109"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4585871"/>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Question 3</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rPr>
              <a:t>Qu’est-ce qu’un Dossier Médical Partagé ?</a:t>
            </a:r>
          </a:p>
          <a:p>
            <a:pPr algn="ctr"/>
            <a:endPar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dirty="0">
                <a:solidFill>
                  <a:srgbClr val="00B050"/>
                </a:solidFill>
                <a:latin typeface="Helvetica Neue" panose="02000503000000020004"/>
                <a:ea typeface="DengXian" panose="02010600030101010101" pitchFamily="2" charset="-122"/>
                <a:cs typeface="Times New Roman" panose="02020603050405020304" pitchFamily="18" charset="0"/>
              </a:rPr>
              <a:t>Un dossier médical en ligne qui permet de centraliser ses infos en santé et d’accorder comme on le souhaite des autorisations de consultation aux médecins par qui on est suivi</a:t>
            </a:r>
          </a:p>
        </p:txBody>
      </p:sp>
      <p:pic>
        <p:nvPicPr>
          <p:cNvPr id="8" name="Graphique 7" descr="Sonnette d’hôtel contour">
            <a:extLst>
              <a:ext uri="{FF2B5EF4-FFF2-40B4-BE49-F238E27FC236}">
                <a16:creationId xmlns:a16="http://schemas.microsoft.com/office/drawing/2014/main" id="{8186B4AB-B645-4B77-A641-918554BF5E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381" y="-197930"/>
            <a:ext cx="1694105" cy="1694105"/>
          </a:xfrm>
          <a:prstGeom prst="rect">
            <a:avLst/>
          </a:prstGeom>
        </p:spPr>
      </p:pic>
    </p:spTree>
    <p:extLst>
      <p:ext uri="{BB962C8B-B14F-4D97-AF65-F5344CB8AC3E}">
        <p14:creationId xmlns:p14="http://schemas.microsoft.com/office/powerpoint/2010/main" val="21927823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80051"/>
            <a:ext cx="9290952" cy="2376539"/>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6C0D0B87-9FAD-4AEF-BEE7-7ED9E8547B87}"/>
              </a:ext>
            </a:extLst>
          </p:cNvPr>
          <p:cNvSpPr/>
          <p:nvPr/>
        </p:nvSpPr>
        <p:spPr>
          <a:xfrm>
            <a:off x="1634619" y="1253582"/>
            <a:ext cx="2449109"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2616101"/>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Question 4</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rPr>
              <a:t>Que faut-il faire pour obtenir son dossier médical ?</a:t>
            </a:r>
          </a:p>
        </p:txBody>
      </p:sp>
      <p:pic>
        <p:nvPicPr>
          <p:cNvPr id="8" name="Graphique 7" descr="Sonnette d’hôtel contour">
            <a:extLst>
              <a:ext uri="{FF2B5EF4-FFF2-40B4-BE49-F238E27FC236}">
                <a16:creationId xmlns:a16="http://schemas.microsoft.com/office/drawing/2014/main" id="{679C0EE5-EDE2-46A7-B193-220C16F39C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381" y="-197930"/>
            <a:ext cx="1694105" cy="1694105"/>
          </a:xfrm>
          <a:prstGeom prst="rect">
            <a:avLst/>
          </a:prstGeom>
        </p:spPr>
      </p:pic>
    </p:spTree>
    <p:extLst>
      <p:ext uri="{BB962C8B-B14F-4D97-AF65-F5344CB8AC3E}">
        <p14:creationId xmlns:p14="http://schemas.microsoft.com/office/powerpoint/2010/main" val="30787565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80051"/>
            <a:ext cx="9290952" cy="2376539"/>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6C0D0B87-9FAD-4AEF-BEE7-7ED9E8547B87}"/>
              </a:ext>
            </a:extLst>
          </p:cNvPr>
          <p:cNvSpPr/>
          <p:nvPr/>
        </p:nvSpPr>
        <p:spPr>
          <a:xfrm>
            <a:off x="1634619" y="1253582"/>
            <a:ext cx="2449109"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360098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Question 4</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rPr>
              <a:t>Que faut-il faire pour obtenir son dossier médical ?</a:t>
            </a:r>
          </a:p>
          <a:p>
            <a:pPr algn="ctr"/>
            <a:endPar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dirty="0">
                <a:solidFill>
                  <a:srgbClr val="00B050"/>
                </a:solidFill>
                <a:latin typeface="Helvetica Neue" panose="02000503000000020004"/>
                <a:ea typeface="DengXian" panose="02010600030101010101" pitchFamily="2" charset="-122"/>
                <a:cs typeface="Times New Roman" panose="02020603050405020304" pitchFamily="18" charset="0"/>
              </a:rPr>
              <a:t>Une demande écrite</a:t>
            </a:r>
          </a:p>
        </p:txBody>
      </p:sp>
      <p:pic>
        <p:nvPicPr>
          <p:cNvPr id="8" name="Graphique 7" descr="Sonnette d’hôtel contour">
            <a:extLst>
              <a:ext uri="{FF2B5EF4-FFF2-40B4-BE49-F238E27FC236}">
                <a16:creationId xmlns:a16="http://schemas.microsoft.com/office/drawing/2014/main" id="{BF802520-978E-49A9-8BC9-13EF655644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381" y="-197930"/>
            <a:ext cx="1694105" cy="1694105"/>
          </a:xfrm>
          <a:prstGeom prst="rect">
            <a:avLst/>
          </a:prstGeom>
        </p:spPr>
      </p:pic>
    </p:spTree>
    <p:extLst>
      <p:ext uri="{BB962C8B-B14F-4D97-AF65-F5344CB8AC3E}">
        <p14:creationId xmlns:p14="http://schemas.microsoft.com/office/powerpoint/2010/main" val="25471246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80051"/>
            <a:ext cx="9290952" cy="3388594"/>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6C0D0B87-9FAD-4AEF-BEE7-7ED9E8547B87}"/>
              </a:ext>
            </a:extLst>
          </p:cNvPr>
          <p:cNvSpPr/>
          <p:nvPr/>
        </p:nvSpPr>
        <p:spPr>
          <a:xfrm>
            <a:off x="1634619" y="1253582"/>
            <a:ext cx="2449109"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360098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Question 5</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rPr>
              <a:t>Comment s’appelle la loi qui permet à toute personne qui travaille ou réside en France de manière stable et régulière de bénéficier d’une prise en charge de ses frais de santé ?</a:t>
            </a:r>
          </a:p>
        </p:txBody>
      </p:sp>
      <p:pic>
        <p:nvPicPr>
          <p:cNvPr id="8" name="Graphique 7" descr="Sonnette d’hôtel contour">
            <a:extLst>
              <a:ext uri="{FF2B5EF4-FFF2-40B4-BE49-F238E27FC236}">
                <a16:creationId xmlns:a16="http://schemas.microsoft.com/office/drawing/2014/main" id="{F951159C-D733-44C7-8964-3168343DC5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381" y="-197930"/>
            <a:ext cx="1694105" cy="1694105"/>
          </a:xfrm>
          <a:prstGeom prst="rect">
            <a:avLst/>
          </a:prstGeom>
        </p:spPr>
      </p:pic>
    </p:spTree>
    <p:extLst>
      <p:ext uri="{BB962C8B-B14F-4D97-AF65-F5344CB8AC3E}">
        <p14:creationId xmlns:p14="http://schemas.microsoft.com/office/powerpoint/2010/main" val="683427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B254DD-00E6-4B0D-A7A3-C6A9677A8DC7}"/>
              </a:ext>
            </a:extLst>
          </p:cNvPr>
          <p:cNvSpPr/>
          <p:nvPr/>
        </p:nvSpPr>
        <p:spPr>
          <a:xfrm>
            <a:off x="345440" y="2080052"/>
            <a:ext cx="11440160" cy="2705012"/>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00CC5AC2-1946-4F48-8CDF-9197BADC9FC7}"/>
              </a:ext>
            </a:extLst>
          </p:cNvPr>
          <p:cNvSpPr/>
          <p:nvPr/>
        </p:nvSpPr>
        <p:spPr>
          <a:xfrm>
            <a:off x="-320212" y="1357238"/>
            <a:ext cx="12812104" cy="3946281"/>
          </a:xfrm>
          <a:prstGeom prst="rect">
            <a:avLst/>
          </a:prstGeom>
        </p:spPr>
        <p:txBody>
          <a:bodyPr vert="horz" lIns="91440" tIns="45720" rIns="91440" bIns="45720" rtlCol="0" anchor="ctr">
            <a:noAutofit/>
          </a:bodyPr>
          <a:lstStyle/>
          <a:p>
            <a:pPr marL="0" marR="0" lvl="0" indent="0" algn="ctr" defTabSz="914400" rtl="0" eaLnBrk="1" fontAlgn="auto" latinLnBrk="0" hangingPunct="1">
              <a:spcBef>
                <a:spcPct val="0"/>
              </a:spcBef>
              <a:spcAft>
                <a:spcPts val="600"/>
              </a:spcAft>
              <a:buClrTx/>
              <a:buSzTx/>
              <a:buFontTx/>
              <a:buNone/>
              <a:tabLst/>
              <a:defRPr/>
            </a:pPr>
            <a:r>
              <a:rPr lang="en-US" sz="8000" b="1" dirty="0">
                <a:solidFill>
                  <a:srgbClr val="3B3B49"/>
                </a:solidFill>
                <a:latin typeface="Helvetica Neue" panose="02000503000000020004"/>
              </a:rPr>
              <a:t>Les droits </a:t>
            </a:r>
            <a:r>
              <a:rPr lang="en-US" sz="8000" b="1" dirty="0" err="1">
                <a:solidFill>
                  <a:srgbClr val="3B3B49"/>
                </a:solidFill>
                <a:latin typeface="Helvetica Neue" panose="02000503000000020004"/>
              </a:rPr>
              <a:t>en</a:t>
            </a:r>
            <a:r>
              <a:rPr lang="en-US" sz="8000" b="1" dirty="0">
                <a:solidFill>
                  <a:srgbClr val="3B3B49"/>
                </a:solidFill>
                <a:latin typeface="Helvetica Neue" panose="02000503000000020004"/>
              </a:rPr>
              <a:t> </a:t>
            </a:r>
            <a:r>
              <a:rPr lang="en-US" sz="8000" b="1" dirty="0" err="1">
                <a:solidFill>
                  <a:srgbClr val="3B3B49"/>
                </a:solidFill>
                <a:latin typeface="Helvetica Neue" panose="02000503000000020004"/>
              </a:rPr>
              <a:t>santé</a:t>
            </a:r>
            <a:r>
              <a:rPr lang="en-US" sz="8000" b="1" dirty="0">
                <a:solidFill>
                  <a:srgbClr val="3B3B49"/>
                </a:solidFill>
                <a:latin typeface="Helvetica Neue" panose="02000503000000020004"/>
              </a:rPr>
              <a:t>…</a:t>
            </a:r>
          </a:p>
          <a:p>
            <a:pPr marL="0" marR="0" lvl="0" indent="0" algn="ctr" defTabSz="914400" rtl="0" eaLnBrk="1" fontAlgn="auto" latinLnBrk="0" hangingPunct="1">
              <a:spcBef>
                <a:spcPct val="0"/>
              </a:spcBef>
              <a:spcAft>
                <a:spcPts val="600"/>
              </a:spcAft>
              <a:buClrTx/>
              <a:buSzTx/>
              <a:buFontTx/>
              <a:buNone/>
              <a:tabLst/>
              <a:defRPr/>
            </a:pPr>
            <a:r>
              <a:rPr lang="en-US" sz="8000" b="1" dirty="0" err="1">
                <a:solidFill>
                  <a:srgbClr val="3B3B49"/>
                </a:solidFill>
                <a:latin typeface="Helvetica Neue" panose="02000503000000020004"/>
              </a:rPr>
              <a:t>c’est</a:t>
            </a:r>
            <a:r>
              <a:rPr lang="en-US" sz="8000" b="1" dirty="0">
                <a:solidFill>
                  <a:srgbClr val="3B3B49"/>
                </a:solidFill>
                <a:latin typeface="Helvetica Neue" panose="02000503000000020004"/>
              </a:rPr>
              <a:t> quoi pour </a:t>
            </a:r>
            <a:r>
              <a:rPr lang="en-US" sz="8000" b="1" dirty="0" err="1">
                <a:solidFill>
                  <a:srgbClr val="3B3B49"/>
                </a:solidFill>
                <a:latin typeface="Helvetica Neue" panose="02000503000000020004"/>
              </a:rPr>
              <a:t>vous</a:t>
            </a:r>
            <a:r>
              <a:rPr lang="en-US" sz="8000" b="1" dirty="0">
                <a:solidFill>
                  <a:srgbClr val="3B3B49"/>
                </a:solidFill>
                <a:latin typeface="Helvetica Neue" panose="02000503000000020004"/>
              </a:rPr>
              <a:t> ?</a:t>
            </a:r>
            <a:endParaRPr kumimoji="0" lang="en-US" sz="8000" b="0" i="0" u="none" strike="noStrike" kern="1200" cap="none" spc="0" normalizeH="0" baseline="0" noProof="0" dirty="0">
              <a:ln>
                <a:noFill/>
              </a:ln>
              <a:solidFill>
                <a:srgbClr val="3B3B49"/>
              </a:solidFill>
              <a:effectLst/>
              <a:uLnTx/>
              <a:uFillTx/>
              <a:latin typeface="Helvetica Neue" panose="02000503000000020004"/>
              <a:ea typeface="+mn-ea"/>
              <a:cs typeface="+mn-cs"/>
            </a:endParaRPr>
          </a:p>
        </p:txBody>
      </p:sp>
    </p:spTree>
    <p:extLst>
      <p:ext uri="{BB962C8B-B14F-4D97-AF65-F5344CB8AC3E}">
        <p14:creationId xmlns:p14="http://schemas.microsoft.com/office/powerpoint/2010/main" val="26688657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80051"/>
            <a:ext cx="9290952" cy="3388594"/>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6C0D0B87-9FAD-4AEF-BEE7-7ED9E8547B87}"/>
              </a:ext>
            </a:extLst>
          </p:cNvPr>
          <p:cNvSpPr/>
          <p:nvPr/>
        </p:nvSpPr>
        <p:spPr>
          <a:xfrm>
            <a:off x="1634619" y="1253582"/>
            <a:ext cx="2449109"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4585871"/>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Question 5</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rPr>
              <a:t>Comment s’appelle la loi qui permet à toute personne qui travaille ou réside en France de manière stable et régulière de bénéficier d’une prise en charge de ses frais de santé ?</a:t>
            </a:r>
          </a:p>
          <a:p>
            <a:pPr algn="ctr"/>
            <a:endPar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dirty="0">
                <a:solidFill>
                  <a:srgbClr val="00B050"/>
                </a:solidFill>
                <a:latin typeface="Helvetica Neue" panose="02000503000000020004"/>
                <a:ea typeface="DengXian" panose="02010600030101010101" pitchFamily="2" charset="-122"/>
                <a:cs typeface="Times New Roman" panose="02020603050405020304" pitchFamily="18" charset="0"/>
              </a:rPr>
              <a:t>PUMA = Protection Universelle </a:t>
            </a:r>
            <a:r>
              <a:rPr lang="fr-FR" sz="3200" dirty="0" err="1">
                <a:solidFill>
                  <a:srgbClr val="00B050"/>
                </a:solidFill>
                <a:latin typeface="Helvetica Neue" panose="02000503000000020004"/>
                <a:ea typeface="DengXian" panose="02010600030101010101" pitchFamily="2" charset="-122"/>
                <a:cs typeface="Times New Roman" panose="02020603050405020304" pitchFamily="18" charset="0"/>
              </a:rPr>
              <a:t>MAladie</a:t>
            </a:r>
            <a:endParaRPr lang="fr-FR" sz="3200" dirty="0">
              <a:solidFill>
                <a:srgbClr val="00B050"/>
              </a:solidFill>
              <a:latin typeface="Helvetica Neue" panose="02000503000000020004"/>
              <a:ea typeface="DengXian" panose="02010600030101010101" pitchFamily="2" charset="-122"/>
              <a:cs typeface="Times New Roman" panose="02020603050405020304" pitchFamily="18" charset="0"/>
            </a:endParaRPr>
          </a:p>
        </p:txBody>
      </p:sp>
      <p:pic>
        <p:nvPicPr>
          <p:cNvPr id="8" name="Graphique 7" descr="Sonnette d’hôtel contour">
            <a:extLst>
              <a:ext uri="{FF2B5EF4-FFF2-40B4-BE49-F238E27FC236}">
                <a16:creationId xmlns:a16="http://schemas.microsoft.com/office/drawing/2014/main" id="{B17EE705-98F5-40EA-9DF9-877B6E4BD0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381" y="-197930"/>
            <a:ext cx="1694105" cy="1694105"/>
          </a:xfrm>
          <a:prstGeom prst="rect">
            <a:avLst/>
          </a:prstGeom>
        </p:spPr>
      </p:pic>
    </p:spTree>
    <p:extLst>
      <p:ext uri="{BB962C8B-B14F-4D97-AF65-F5344CB8AC3E}">
        <p14:creationId xmlns:p14="http://schemas.microsoft.com/office/powerpoint/2010/main" val="28270887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80051"/>
            <a:ext cx="9290952" cy="3388594"/>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19" y="1253582"/>
            <a:ext cx="2449109"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3108543"/>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Question 6</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rPr>
              <a:t>Citez les 2 types de conventionnement possibles pour les médecins</a:t>
            </a:r>
          </a:p>
          <a:p>
            <a:pPr algn="ctr"/>
            <a:endPar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pic>
        <p:nvPicPr>
          <p:cNvPr id="8" name="Graphique 7" descr="Sonnette d’hôtel contour">
            <a:extLst>
              <a:ext uri="{FF2B5EF4-FFF2-40B4-BE49-F238E27FC236}">
                <a16:creationId xmlns:a16="http://schemas.microsoft.com/office/drawing/2014/main" id="{63A844D3-E104-41C2-9965-74454887F0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381" y="-197930"/>
            <a:ext cx="1694105" cy="1694105"/>
          </a:xfrm>
          <a:prstGeom prst="rect">
            <a:avLst/>
          </a:prstGeom>
        </p:spPr>
      </p:pic>
    </p:spTree>
    <p:extLst>
      <p:ext uri="{BB962C8B-B14F-4D97-AF65-F5344CB8AC3E}">
        <p14:creationId xmlns:p14="http://schemas.microsoft.com/office/powerpoint/2010/main" val="30641446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80051"/>
            <a:ext cx="9290952" cy="3388594"/>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19" y="1253582"/>
            <a:ext cx="2449109"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4093428"/>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Question 6</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rPr>
              <a:t>Citez les 2 types de conventionnement possibles pour les médecins</a:t>
            </a:r>
          </a:p>
          <a:p>
            <a:pPr algn="ctr"/>
            <a:endPar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dirty="0">
                <a:solidFill>
                  <a:srgbClr val="00B050"/>
                </a:solidFill>
                <a:latin typeface="Helvetica Neue" panose="02000503000000020004"/>
                <a:ea typeface="DengXian" panose="02010600030101010101" pitchFamily="2" charset="-122"/>
                <a:cs typeface="Times New Roman" panose="02020603050405020304" pitchFamily="18" charset="0"/>
              </a:rPr>
              <a:t>Secteur 1 : tarifs fixés par l’Assurance maladie Secteur 2 : honoraires libres</a:t>
            </a:r>
          </a:p>
        </p:txBody>
      </p:sp>
      <p:pic>
        <p:nvPicPr>
          <p:cNvPr id="10" name="Graphique 9" descr="Sonnette d’hôtel contour">
            <a:extLst>
              <a:ext uri="{FF2B5EF4-FFF2-40B4-BE49-F238E27FC236}">
                <a16:creationId xmlns:a16="http://schemas.microsoft.com/office/drawing/2014/main" id="{6AB7D011-B6B1-43CA-8E8F-8C0B00B4D3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381" y="-197930"/>
            <a:ext cx="1694105" cy="1694105"/>
          </a:xfrm>
          <a:prstGeom prst="rect">
            <a:avLst/>
          </a:prstGeom>
        </p:spPr>
      </p:pic>
    </p:spTree>
    <p:extLst>
      <p:ext uri="{BB962C8B-B14F-4D97-AF65-F5344CB8AC3E}">
        <p14:creationId xmlns:p14="http://schemas.microsoft.com/office/powerpoint/2010/main" val="13684496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80051"/>
            <a:ext cx="9290952" cy="1888267"/>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19" y="1253582"/>
            <a:ext cx="2449109"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2616101"/>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Question 7</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rPr>
              <a:t>Le médecin traitant peut-il être un spécialiste ?</a:t>
            </a:r>
          </a:p>
          <a:p>
            <a:pPr algn="ctr"/>
            <a:endPar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pic>
        <p:nvPicPr>
          <p:cNvPr id="8" name="Graphique 7" descr="Sonnette d’hôtel contour">
            <a:extLst>
              <a:ext uri="{FF2B5EF4-FFF2-40B4-BE49-F238E27FC236}">
                <a16:creationId xmlns:a16="http://schemas.microsoft.com/office/drawing/2014/main" id="{CF92BF27-5E0C-482B-9ADC-1823EAD3D2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381" y="-197930"/>
            <a:ext cx="1694105" cy="1694105"/>
          </a:xfrm>
          <a:prstGeom prst="rect">
            <a:avLst/>
          </a:prstGeom>
        </p:spPr>
      </p:pic>
    </p:spTree>
    <p:extLst>
      <p:ext uri="{BB962C8B-B14F-4D97-AF65-F5344CB8AC3E}">
        <p14:creationId xmlns:p14="http://schemas.microsoft.com/office/powerpoint/2010/main" val="487119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80051"/>
            <a:ext cx="9290952" cy="1888267"/>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19" y="1253582"/>
            <a:ext cx="2449109"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3108543"/>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Question 7</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rPr>
              <a:t>Le médecin traitant peut-il être un spécialiste ?</a:t>
            </a:r>
          </a:p>
          <a:p>
            <a:pPr algn="ctr"/>
            <a:endPar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dirty="0">
                <a:solidFill>
                  <a:srgbClr val="00B050"/>
                </a:solidFill>
                <a:latin typeface="Helvetica Neue" panose="02000503000000020004"/>
                <a:ea typeface="DengXian" panose="02010600030101010101" pitchFamily="2" charset="-122"/>
                <a:cs typeface="Times New Roman" panose="02020603050405020304" pitchFamily="18" charset="0"/>
              </a:rPr>
              <a:t>Oui</a:t>
            </a:r>
          </a:p>
        </p:txBody>
      </p:sp>
      <p:pic>
        <p:nvPicPr>
          <p:cNvPr id="8" name="Graphique 7" descr="Sonnette d’hôtel contour">
            <a:extLst>
              <a:ext uri="{FF2B5EF4-FFF2-40B4-BE49-F238E27FC236}">
                <a16:creationId xmlns:a16="http://schemas.microsoft.com/office/drawing/2014/main" id="{CF92BF27-5E0C-482B-9ADC-1823EAD3D2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381" y="-197930"/>
            <a:ext cx="1694105" cy="1694105"/>
          </a:xfrm>
          <a:prstGeom prst="rect">
            <a:avLst/>
          </a:prstGeom>
        </p:spPr>
      </p:pic>
    </p:spTree>
    <p:extLst>
      <p:ext uri="{BB962C8B-B14F-4D97-AF65-F5344CB8AC3E}">
        <p14:creationId xmlns:p14="http://schemas.microsoft.com/office/powerpoint/2010/main" val="38009911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80051"/>
            <a:ext cx="9290952" cy="3388594"/>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19" y="1253582"/>
            <a:ext cx="2449109"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3108543"/>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Question 8</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rPr>
              <a:t>Déclarer un médecin traitant permet… (citer au moins 1 avantage)</a:t>
            </a:r>
          </a:p>
          <a:p>
            <a:pPr algn="ctr"/>
            <a:endPar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pic>
        <p:nvPicPr>
          <p:cNvPr id="8" name="Graphique 7" descr="Sonnette d’hôtel contour">
            <a:extLst>
              <a:ext uri="{FF2B5EF4-FFF2-40B4-BE49-F238E27FC236}">
                <a16:creationId xmlns:a16="http://schemas.microsoft.com/office/drawing/2014/main" id="{92C71B9B-2614-4A0D-A0E9-FBA1009D33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381" y="-197930"/>
            <a:ext cx="1694105" cy="1694105"/>
          </a:xfrm>
          <a:prstGeom prst="rect">
            <a:avLst/>
          </a:prstGeom>
        </p:spPr>
      </p:pic>
    </p:spTree>
    <p:extLst>
      <p:ext uri="{BB962C8B-B14F-4D97-AF65-F5344CB8AC3E}">
        <p14:creationId xmlns:p14="http://schemas.microsoft.com/office/powerpoint/2010/main" val="32782455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80051"/>
            <a:ext cx="9290952" cy="3388594"/>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19" y="1253582"/>
            <a:ext cx="2449109"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4093428"/>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Question 8</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rPr>
              <a:t>Déclarer un médecin traitant permet… (citer au moins 1 avantage)</a:t>
            </a:r>
          </a:p>
          <a:p>
            <a:pPr algn="ctr"/>
            <a:endPar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dirty="0">
                <a:solidFill>
                  <a:srgbClr val="00B050"/>
                </a:solidFill>
                <a:latin typeface="Helvetica Neue" panose="02000503000000020004"/>
                <a:ea typeface="DengXian" panose="02010600030101010101" pitchFamily="2" charset="-122"/>
                <a:cs typeface="Times New Roman" panose="02020603050405020304" pitchFamily="18" charset="0"/>
              </a:rPr>
              <a:t>D’être mieux remboursé / d’avoir un parcours de soin mieux coordonné</a:t>
            </a:r>
          </a:p>
        </p:txBody>
      </p:sp>
      <p:pic>
        <p:nvPicPr>
          <p:cNvPr id="8" name="Graphique 7" descr="Sonnette d’hôtel contour">
            <a:extLst>
              <a:ext uri="{FF2B5EF4-FFF2-40B4-BE49-F238E27FC236}">
                <a16:creationId xmlns:a16="http://schemas.microsoft.com/office/drawing/2014/main" id="{E667636D-39C1-4F40-8718-961CD2E875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381" y="-197930"/>
            <a:ext cx="1694105" cy="1694105"/>
          </a:xfrm>
          <a:prstGeom prst="rect">
            <a:avLst/>
          </a:prstGeom>
        </p:spPr>
      </p:pic>
    </p:spTree>
    <p:extLst>
      <p:ext uri="{BB962C8B-B14F-4D97-AF65-F5344CB8AC3E}">
        <p14:creationId xmlns:p14="http://schemas.microsoft.com/office/powerpoint/2010/main" val="33660968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80050"/>
            <a:ext cx="9290952" cy="3832477"/>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19" y="1253582"/>
            <a:ext cx="2449109"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360098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Question 9</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rPr>
              <a:t>Comment appelle-t-on les établissements qui regroupent plusieurs professionnels de santé (médecin, kiné, infirmier etc.) ou plusieurs médecins (généralistes, spécialistes) ?</a:t>
            </a:r>
          </a:p>
        </p:txBody>
      </p:sp>
      <p:pic>
        <p:nvPicPr>
          <p:cNvPr id="8" name="Graphique 7" descr="Sonnette d’hôtel contour">
            <a:extLst>
              <a:ext uri="{FF2B5EF4-FFF2-40B4-BE49-F238E27FC236}">
                <a16:creationId xmlns:a16="http://schemas.microsoft.com/office/drawing/2014/main" id="{371F1241-443F-4DA1-ABBF-B120C2372E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381" y="-197930"/>
            <a:ext cx="1694105" cy="1694105"/>
          </a:xfrm>
          <a:prstGeom prst="rect">
            <a:avLst/>
          </a:prstGeom>
        </p:spPr>
      </p:pic>
    </p:spTree>
    <p:extLst>
      <p:ext uri="{BB962C8B-B14F-4D97-AF65-F5344CB8AC3E}">
        <p14:creationId xmlns:p14="http://schemas.microsoft.com/office/powerpoint/2010/main" val="5856118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80050"/>
            <a:ext cx="9290952" cy="3832477"/>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19" y="1253582"/>
            <a:ext cx="2449109"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5078313"/>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Question 9</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rPr>
              <a:t>Comment appelle-t-on les établissements qui regroupent plusieurs professionnels de santé (médecin, kiné, infirmier etc.) ou plusieurs médecins (généralistes, spécialistes) ?</a:t>
            </a:r>
          </a:p>
          <a:p>
            <a:pPr algn="ctr"/>
            <a:endPar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dirty="0">
                <a:solidFill>
                  <a:srgbClr val="00B050"/>
                </a:solidFill>
                <a:latin typeface="Helvetica Neue" panose="02000503000000020004"/>
                <a:ea typeface="DengXian" panose="02010600030101010101" pitchFamily="2" charset="-122"/>
                <a:cs typeface="Times New Roman" panose="02020603050405020304" pitchFamily="18" charset="0"/>
              </a:rPr>
              <a:t>maisons de santé </a:t>
            </a:r>
            <a:r>
              <a:rPr lang="fr-FR" sz="3200" dirty="0" err="1">
                <a:solidFill>
                  <a:srgbClr val="00B050"/>
                </a:solidFill>
                <a:latin typeface="Helvetica Neue" panose="02000503000000020004"/>
                <a:ea typeface="DengXian" panose="02010600030101010101" pitchFamily="2" charset="-122"/>
                <a:cs typeface="Times New Roman" panose="02020603050405020304" pitchFamily="18" charset="0"/>
              </a:rPr>
              <a:t>pluri-professionnelles</a:t>
            </a:r>
            <a:r>
              <a:rPr lang="fr-FR" sz="3200" dirty="0">
                <a:solidFill>
                  <a:srgbClr val="00B050"/>
                </a:solidFill>
                <a:latin typeface="Helvetica Neue" panose="02000503000000020004"/>
                <a:ea typeface="DengXian" panose="02010600030101010101" pitchFamily="2" charset="-122"/>
                <a:cs typeface="Times New Roman" panose="02020603050405020304" pitchFamily="18" charset="0"/>
              </a:rPr>
              <a:t> ou maisons médicales ou Centres de santé</a:t>
            </a:r>
          </a:p>
        </p:txBody>
      </p:sp>
      <p:pic>
        <p:nvPicPr>
          <p:cNvPr id="8" name="Graphique 7" descr="Sonnette d’hôtel contour">
            <a:extLst>
              <a:ext uri="{FF2B5EF4-FFF2-40B4-BE49-F238E27FC236}">
                <a16:creationId xmlns:a16="http://schemas.microsoft.com/office/drawing/2014/main" id="{45333A46-BD04-4655-B37A-1DBAA72964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381" y="-197930"/>
            <a:ext cx="1694105" cy="1694105"/>
          </a:xfrm>
          <a:prstGeom prst="rect">
            <a:avLst/>
          </a:prstGeom>
        </p:spPr>
      </p:pic>
    </p:spTree>
    <p:extLst>
      <p:ext uri="{BB962C8B-B14F-4D97-AF65-F5344CB8AC3E}">
        <p14:creationId xmlns:p14="http://schemas.microsoft.com/office/powerpoint/2010/main" val="17685024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80050"/>
            <a:ext cx="9290952" cy="2349907"/>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19" y="1253582"/>
            <a:ext cx="2449109"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2616101"/>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Question 10</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rPr>
              <a:t>Si on a donné son consentement pour une intervention, peut-on le retirer ?</a:t>
            </a:r>
          </a:p>
        </p:txBody>
      </p:sp>
      <p:pic>
        <p:nvPicPr>
          <p:cNvPr id="8" name="Graphique 7" descr="Sonnette d’hôtel contour">
            <a:extLst>
              <a:ext uri="{FF2B5EF4-FFF2-40B4-BE49-F238E27FC236}">
                <a16:creationId xmlns:a16="http://schemas.microsoft.com/office/drawing/2014/main" id="{A5520E8D-7C42-41B7-9026-F2313323F1B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381" y="-197930"/>
            <a:ext cx="1694105" cy="1694105"/>
          </a:xfrm>
          <a:prstGeom prst="rect">
            <a:avLst/>
          </a:prstGeom>
        </p:spPr>
      </p:pic>
    </p:spTree>
    <p:extLst>
      <p:ext uri="{BB962C8B-B14F-4D97-AF65-F5344CB8AC3E}">
        <p14:creationId xmlns:p14="http://schemas.microsoft.com/office/powerpoint/2010/main" val="2652508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C05B07-2EC2-164D-B4A3-A5614BCB2A9D}"/>
              </a:ext>
            </a:extLst>
          </p:cNvPr>
          <p:cNvSpPr/>
          <p:nvPr/>
        </p:nvSpPr>
        <p:spPr>
          <a:xfrm>
            <a:off x="7464614" y="1783959"/>
            <a:ext cx="4087306" cy="2889114"/>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err="1">
                <a:ln>
                  <a:noFill/>
                </a:ln>
                <a:solidFill>
                  <a:srgbClr val="3B3B49"/>
                </a:solidFill>
                <a:effectLst/>
                <a:uLnTx/>
                <a:uFillTx/>
                <a:latin typeface="Helvetica Neue" panose="02000503000000020004"/>
                <a:ea typeface="+mn-ea"/>
                <a:cs typeface="+mn-cs"/>
              </a:rPr>
              <a:t>Présentation</a:t>
            </a:r>
            <a:r>
              <a:rPr kumimoji="0" lang="en-US" sz="4000" b="1" i="0" u="none" strike="noStrike" kern="1200" cap="none" spc="0" normalizeH="0" baseline="0" noProof="0" dirty="0">
                <a:ln>
                  <a:noFill/>
                </a:ln>
                <a:solidFill>
                  <a:srgbClr val="3B3B49"/>
                </a:solidFill>
                <a:effectLst/>
                <a:uLnTx/>
                <a:uFillTx/>
                <a:latin typeface="Helvetica Neue" panose="02000503000000020004"/>
                <a:ea typeface="+mn-ea"/>
                <a:cs typeface="+mn-cs"/>
              </a:rPr>
              <a:t> / retours sur Take Care</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0" i="0" u="none" strike="noStrike" kern="1200" cap="none" spc="0" normalizeH="0" baseline="0" noProof="0" dirty="0">
                <a:ln>
                  <a:noFill/>
                </a:ln>
                <a:solidFill>
                  <a:srgbClr val="3B3B49"/>
                </a:solidFill>
                <a:effectLst/>
                <a:uLnTx/>
                <a:uFillTx/>
                <a:latin typeface="Helvetica Neue" panose="02000503000000020004"/>
                <a:ea typeface="+mn-ea"/>
                <a:cs typeface="+mn-cs"/>
              </a:rPr>
              <a:t>4 min</a:t>
            </a:r>
          </a:p>
        </p:txBody>
      </p:sp>
      <p:pic>
        <p:nvPicPr>
          <p:cNvPr id="6" name="Image 5">
            <a:extLst>
              <a:ext uri="{FF2B5EF4-FFF2-40B4-BE49-F238E27FC236}">
                <a16:creationId xmlns:a16="http://schemas.microsoft.com/office/drawing/2014/main" id="{CDF7E360-59EA-42A8-BE37-DB82754047A7}"/>
              </a:ext>
            </a:extLst>
          </p:cNvPr>
          <p:cNvPicPr>
            <a:picLocks noChangeAspect="1"/>
          </p:cNvPicPr>
          <p:nvPr/>
        </p:nvPicPr>
        <p:blipFill rotWithShape="1">
          <a:blip r:embed="rId2"/>
          <a:srcRect l="2603" b="4378"/>
          <a:stretch/>
        </p:blipFill>
        <p:spPr>
          <a:xfrm>
            <a:off x="1" y="0"/>
            <a:ext cx="684561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36975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80050"/>
            <a:ext cx="9290952" cy="2349907"/>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19" y="1253582"/>
            <a:ext cx="2449109"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360098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Question 10</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rPr>
              <a:t>Si on a donné son consentement pour une intervention, peut-on le retirer ?</a:t>
            </a:r>
          </a:p>
          <a:p>
            <a:pPr algn="ctr"/>
            <a:endPar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dirty="0">
                <a:solidFill>
                  <a:srgbClr val="00B050"/>
                </a:solidFill>
                <a:latin typeface="Helvetica Neue" panose="02000503000000020004"/>
                <a:ea typeface="DengXian" panose="02010600030101010101" pitchFamily="2" charset="-122"/>
                <a:cs typeface="Times New Roman" panose="02020603050405020304" pitchFamily="18" charset="0"/>
              </a:rPr>
              <a:t>Oui</a:t>
            </a:r>
          </a:p>
        </p:txBody>
      </p:sp>
      <p:pic>
        <p:nvPicPr>
          <p:cNvPr id="8" name="Graphique 7" descr="Sonnette d’hôtel contour">
            <a:extLst>
              <a:ext uri="{FF2B5EF4-FFF2-40B4-BE49-F238E27FC236}">
                <a16:creationId xmlns:a16="http://schemas.microsoft.com/office/drawing/2014/main" id="{9040F515-69EA-440F-B8AA-7D910A64EF8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381" y="-197930"/>
            <a:ext cx="1694105" cy="1694105"/>
          </a:xfrm>
          <a:prstGeom prst="rect">
            <a:avLst/>
          </a:prstGeom>
        </p:spPr>
      </p:pic>
    </p:spTree>
    <p:extLst>
      <p:ext uri="{BB962C8B-B14F-4D97-AF65-F5344CB8AC3E}">
        <p14:creationId xmlns:p14="http://schemas.microsoft.com/office/powerpoint/2010/main" val="4022401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80050"/>
            <a:ext cx="9290952" cy="2773497"/>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19" y="1253582"/>
            <a:ext cx="2449109"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2616101"/>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Question bonus (2 points)</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rPr>
              <a:t>Dans quel cas votre médecin doit-il vous proposer un devis ? </a:t>
            </a:r>
          </a:p>
        </p:txBody>
      </p:sp>
      <p:pic>
        <p:nvPicPr>
          <p:cNvPr id="8" name="Graphique 7" descr="Sonnette d’hôtel contour">
            <a:extLst>
              <a:ext uri="{FF2B5EF4-FFF2-40B4-BE49-F238E27FC236}">
                <a16:creationId xmlns:a16="http://schemas.microsoft.com/office/drawing/2014/main" id="{16C1397E-B140-4C60-A32E-B9C7AA8FB09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381" y="-197930"/>
            <a:ext cx="1694105" cy="1694105"/>
          </a:xfrm>
          <a:prstGeom prst="rect">
            <a:avLst/>
          </a:prstGeom>
        </p:spPr>
      </p:pic>
    </p:spTree>
    <p:extLst>
      <p:ext uri="{BB962C8B-B14F-4D97-AF65-F5344CB8AC3E}">
        <p14:creationId xmlns:p14="http://schemas.microsoft.com/office/powerpoint/2010/main" val="22696760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80050"/>
            <a:ext cx="9290952" cy="2773497"/>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19" y="1253582"/>
            <a:ext cx="2449109"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360098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Question bonus (2 points)</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rPr>
              <a:t>Dans quel cas votre médecin doit-il vous proposer un devis ? </a:t>
            </a:r>
          </a:p>
          <a:p>
            <a:pPr algn="ctr"/>
            <a:endPar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3200" dirty="0">
                <a:solidFill>
                  <a:srgbClr val="00B050"/>
                </a:solidFill>
                <a:latin typeface="Helvetica Neue" panose="02000503000000020004"/>
                <a:ea typeface="DengXian" panose="02010600030101010101" pitchFamily="2" charset="-122"/>
                <a:cs typeface="Times New Roman" panose="02020603050405020304" pitchFamily="18" charset="0"/>
              </a:rPr>
              <a:t>Lorsque les honoraires sont supérieurs à 70 euros</a:t>
            </a:r>
          </a:p>
        </p:txBody>
      </p:sp>
      <p:pic>
        <p:nvPicPr>
          <p:cNvPr id="8" name="Graphique 7" descr="Sonnette d’hôtel contour">
            <a:extLst>
              <a:ext uri="{FF2B5EF4-FFF2-40B4-BE49-F238E27FC236}">
                <a16:creationId xmlns:a16="http://schemas.microsoft.com/office/drawing/2014/main" id="{41F5CB29-5E96-4231-8001-F8F27860B6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7381" y="-197930"/>
            <a:ext cx="1694105" cy="1694105"/>
          </a:xfrm>
          <a:prstGeom prst="rect">
            <a:avLst/>
          </a:prstGeom>
        </p:spPr>
      </p:pic>
    </p:spTree>
    <p:extLst>
      <p:ext uri="{BB962C8B-B14F-4D97-AF65-F5344CB8AC3E}">
        <p14:creationId xmlns:p14="http://schemas.microsoft.com/office/powerpoint/2010/main" val="11885198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C05B07-2EC2-164D-B4A3-A5614BCB2A9D}"/>
              </a:ext>
            </a:extLst>
          </p:cNvPr>
          <p:cNvSpPr/>
          <p:nvPr/>
        </p:nvSpPr>
        <p:spPr>
          <a:xfrm>
            <a:off x="7464614" y="1783959"/>
            <a:ext cx="4087306" cy="2889114"/>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err="1">
                <a:ln>
                  <a:noFill/>
                </a:ln>
                <a:solidFill>
                  <a:srgbClr val="3B3B49"/>
                </a:solidFill>
                <a:effectLst/>
                <a:uLnTx/>
                <a:uFillTx/>
                <a:latin typeface="Helvetica Neue" panose="02000503000000020004"/>
                <a:ea typeface="+mn-ea"/>
                <a:cs typeface="+mn-cs"/>
              </a:rPr>
              <a:t>Débriefin</a:t>
            </a:r>
            <a:r>
              <a:rPr lang="en-US" sz="4000" b="1" dirty="0">
                <a:solidFill>
                  <a:srgbClr val="3B3B49"/>
                </a:solidFill>
                <a:latin typeface="Helvetica Neue" panose="02000503000000020004"/>
              </a:rPr>
              <a:t>g et conclusion</a:t>
            </a:r>
            <a:endParaRPr kumimoji="0" lang="en-US" sz="4000" b="1" i="0" u="none" strike="noStrike" kern="1200" cap="none" spc="0" normalizeH="0" baseline="0" noProof="0" dirty="0">
              <a:ln>
                <a:noFill/>
              </a:ln>
              <a:solidFill>
                <a:srgbClr val="3B3B49"/>
              </a:solidFill>
              <a:effectLst/>
              <a:uLnTx/>
              <a:uFillTx/>
              <a:latin typeface="Helvetica Neue" panose="02000503000000020004"/>
              <a:ea typeface="+mn-ea"/>
              <a:cs typeface="+mn-cs"/>
            </a:endParaRP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0" i="0" u="none" strike="noStrike" kern="1200" cap="none" spc="0" normalizeH="0" baseline="0" noProof="0" dirty="0">
                <a:ln>
                  <a:noFill/>
                </a:ln>
                <a:solidFill>
                  <a:srgbClr val="3B3B49"/>
                </a:solidFill>
                <a:effectLst/>
                <a:uLnTx/>
                <a:uFillTx/>
                <a:latin typeface="Helvetica Neue" panose="02000503000000020004"/>
                <a:ea typeface="+mn-ea"/>
                <a:cs typeface="+mn-cs"/>
              </a:rPr>
              <a:t>5 à 10 min</a:t>
            </a:r>
          </a:p>
        </p:txBody>
      </p:sp>
      <p:sp>
        <p:nvSpPr>
          <p:cNvPr id="27" name="Freeform: Shape 26">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 5">
            <a:extLst>
              <a:ext uri="{FF2B5EF4-FFF2-40B4-BE49-F238E27FC236}">
                <a16:creationId xmlns:a16="http://schemas.microsoft.com/office/drawing/2014/main" id="{CDF7E360-59EA-42A8-BE37-DB82754047A7}"/>
              </a:ext>
            </a:extLst>
          </p:cNvPr>
          <p:cNvPicPr>
            <a:picLocks noChangeAspect="1"/>
          </p:cNvPicPr>
          <p:nvPr/>
        </p:nvPicPr>
        <p:blipFill rotWithShape="1">
          <a:blip r:embed="rId2"/>
          <a:srcRect l="2603" b="4378"/>
          <a:stretch/>
        </p:blipFill>
        <p:spPr>
          <a:xfrm>
            <a:off x="1" y="0"/>
            <a:ext cx="684561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1319541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80050"/>
            <a:ext cx="9290952" cy="2527461"/>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19" y="1253582"/>
            <a:ext cx="2404721"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3700693"/>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Droits vus</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pPr marL="285750" indent="-285750">
              <a:lnSpc>
                <a:spcPct val="107000"/>
              </a:lnSpc>
              <a:spcAft>
                <a:spcPts val="0"/>
              </a:spcAft>
              <a:buFont typeface="Arial" panose="020B0604020202020204" pitchFamily="34" charset="0"/>
              <a:buChar char="•"/>
              <a:defRPr/>
            </a:pPr>
            <a:r>
              <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rPr>
              <a:t>Droit à l’accès aux soins</a:t>
            </a:r>
          </a:p>
          <a:p>
            <a:pPr marL="285750" indent="-285750">
              <a:lnSpc>
                <a:spcPct val="107000"/>
              </a:lnSpc>
              <a:spcAft>
                <a:spcPts val="0"/>
              </a:spcAft>
              <a:buFont typeface="Arial" panose="020B0604020202020204" pitchFamily="34" charset="0"/>
              <a:buChar char="•"/>
              <a:defRPr/>
            </a:pPr>
            <a:r>
              <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rPr>
              <a:t>Droit à l’accès de l’information</a:t>
            </a:r>
          </a:p>
          <a:p>
            <a:pPr marL="285750" indent="-285750">
              <a:lnSpc>
                <a:spcPct val="107000"/>
              </a:lnSpc>
              <a:spcAft>
                <a:spcPts val="0"/>
              </a:spcAft>
              <a:buFont typeface="Arial" panose="020B0604020202020204" pitchFamily="34" charset="0"/>
              <a:buChar char="•"/>
              <a:defRPr/>
            </a:pPr>
            <a:r>
              <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rPr>
              <a:t>Droit au consentement libre et éclairé</a:t>
            </a:r>
          </a:p>
          <a:p>
            <a:pPr marL="285750" indent="-285750">
              <a:lnSpc>
                <a:spcPct val="107000"/>
              </a:lnSpc>
              <a:spcAft>
                <a:spcPts val="0"/>
              </a:spcAft>
              <a:buFont typeface="Arial" panose="020B0604020202020204" pitchFamily="34" charset="0"/>
              <a:buChar char="•"/>
              <a:defRPr/>
            </a:pPr>
            <a:r>
              <a:rPr lang="fr-FR" sz="3200" b="1" dirty="0">
                <a:solidFill>
                  <a:srgbClr val="3B3B49"/>
                </a:solidFill>
                <a:latin typeface="Helvetica Neue" panose="02000503000000020004"/>
                <a:ea typeface="DengXian" panose="02010600030101010101" pitchFamily="2" charset="-122"/>
                <a:cs typeface="Times New Roman" panose="02020603050405020304" pitchFamily="18" charset="0"/>
              </a:rPr>
              <a:t>Droit à la confidentialité</a:t>
            </a:r>
          </a:p>
        </p:txBody>
      </p:sp>
    </p:spTree>
    <p:extLst>
      <p:ext uri="{BB962C8B-B14F-4D97-AF65-F5344CB8AC3E}">
        <p14:creationId xmlns:p14="http://schemas.microsoft.com/office/powerpoint/2010/main" val="35141498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C0D0B87-9FAD-4AEF-BEE7-7ED9E8547B87}"/>
              </a:ext>
            </a:extLst>
          </p:cNvPr>
          <p:cNvSpPr/>
          <p:nvPr/>
        </p:nvSpPr>
        <p:spPr>
          <a:xfrm>
            <a:off x="1634619" y="1253582"/>
            <a:ext cx="2449109"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70788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Questions</a:t>
            </a:r>
          </a:p>
        </p:txBody>
      </p:sp>
      <p:sp>
        <p:nvSpPr>
          <p:cNvPr id="6" name="Rectangle 5">
            <a:extLst>
              <a:ext uri="{FF2B5EF4-FFF2-40B4-BE49-F238E27FC236}">
                <a16:creationId xmlns:a16="http://schemas.microsoft.com/office/drawing/2014/main" id="{6849EE26-0B9C-4A0C-AF5A-7D00319FD5AB}"/>
              </a:ext>
            </a:extLst>
          </p:cNvPr>
          <p:cNvSpPr/>
          <p:nvPr/>
        </p:nvSpPr>
        <p:spPr>
          <a:xfrm>
            <a:off x="4871446" y="1800286"/>
            <a:ext cx="2449109" cy="3770263"/>
          </a:xfrm>
          <a:prstGeom prst="rect">
            <a:avLst/>
          </a:prstGeom>
        </p:spPr>
        <p:txBody>
          <a:bodyPr wrap="square">
            <a:spAutoFit/>
          </a:bodyPr>
          <a:lstStyle/>
          <a:p>
            <a:pPr algn="ctr"/>
            <a:r>
              <a:rPr lang="fr-FR" sz="23900" b="1" dirty="0">
                <a:solidFill>
                  <a:srgbClr val="3B3B49"/>
                </a:solidFill>
                <a:latin typeface="Helvetica Neue" panose="02000503000000020004"/>
                <a:ea typeface="DengXian" panose="02010600030101010101" pitchFamily="2" charset="-122"/>
                <a:cs typeface="Times New Roman" panose="02020603050405020304" pitchFamily="18" charset="0"/>
              </a:rPr>
              <a:t>?</a:t>
            </a:r>
          </a:p>
        </p:txBody>
      </p:sp>
    </p:spTree>
    <p:extLst>
      <p:ext uri="{BB962C8B-B14F-4D97-AF65-F5344CB8AC3E}">
        <p14:creationId xmlns:p14="http://schemas.microsoft.com/office/powerpoint/2010/main" val="33073114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70F156F-B7DB-41AB-8231-840B88AD82CA}"/>
              </a:ext>
            </a:extLst>
          </p:cNvPr>
          <p:cNvPicPr>
            <a:picLocks noChangeAspect="1"/>
          </p:cNvPicPr>
          <p:nvPr/>
        </p:nvPicPr>
        <p:blipFill rotWithShape="1">
          <a:blip r:embed="rId2"/>
          <a:srcRect l="5167" t="41181" r="68333" b="11685"/>
          <a:stretch/>
        </p:blipFill>
        <p:spPr>
          <a:xfrm>
            <a:off x="3675771" y="635909"/>
            <a:ext cx="4840458" cy="4840458"/>
          </a:xfrm>
          <a:prstGeom prst="rect">
            <a:avLst/>
          </a:prstGeom>
        </p:spPr>
      </p:pic>
      <p:sp>
        <p:nvSpPr>
          <p:cNvPr id="5" name="ZoneTexte 4">
            <a:extLst>
              <a:ext uri="{FF2B5EF4-FFF2-40B4-BE49-F238E27FC236}">
                <a16:creationId xmlns:a16="http://schemas.microsoft.com/office/drawing/2014/main" id="{E6FE2AA9-FCC3-4C4B-8EEB-C13B913BEEE7}"/>
              </a:ext>
            </a:extLst>
          </p:cNvPr>
          <p:cNvSpPr txBox="1"/>
          <p:nvPr/>
        </p:nvSpPr>
        <p:spPr>
          <a:xfrm>
            <a:off x="-1" y="6009207"/>
            <a:ext cx="12192001" cy="523220"/>
          </a:xfrm>
          <a:prstGeom prst="rect">
            <a:avLst/>
          </a:prstGeom>
          <a:noFill/>
        </p:spPr>
        <p:txBody>
          <a:bodyPr wrap="square" rtlCol="0">
            <a:spAutoFit/>
          </a:bodyPr>
          <a:lstStyle/>
          <a:p>
            <a:pPr algn="ctr"/>
            <a:r>
              <a:rPr lang="fr-FR" sz="2800" i="1" dirty="0">
                <a:solidFill>
                  <a:srgbClr val="3B3B49"/>
                </a:solidFill>
                <a:latin typeface="Helvetica Neue" panose="02000503000000020004"/>
              </a:rPr>
              <a:t>Plus d’infos : https://www.france-assos-sante.org/sante-info-droits/</a:t>
            </a:r>
          </a:p>
        </p:txBody>
      </p:sp>
      <p:sp>
        <p:nvSpPr>
          <p:cNvPr id="7" name="Bulle narrative : rectangle à coins arrondis 6">
            <a:extLst>
              <a:ext uri="{FF2B5EF4-FFF2-40B4-BE49-F238E27FC236}">
                <a16:creationId xmlns:a16="http://schemas.microsoft.com/office/drawing/2014/main" id="{12D11777-C56F-4977-864B-E94603E432F6}"/>
              </a:ext>
            </a:extLst>
          </p:cNvPr>
          <p:cNvSpPr/>
          <p:nvPr/>
        </p:nvSpPr>
        <p:spPr>
          <a:xfrm>
            <a:off x="8859915" y="195309"/>
            <a:ext cx="3000652" cy="2278054"/>
          </a:xfrm>
          <a:prstGeom prst="wedgeRoundRectCallout">
            <a:avLst>
              <a:gd name="adj1" fmla="val -50419"/>
              <a:gd name="adj2" fmla="val 66007"/>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rgbClr val="3B3B49"/>
                </a:solidFill>
                <a:latin typeface="Helvetica Neue" panose="02000503000000020004"/>
              </a:rPr>
              <a:t>Permanence où des juristes en santé sont disponibles gratuitement pour répondre à toutes vos questions en matière de droits en santé</a:t>
            </a:r>
          </a:p>
        </p:txBody>
      </p:sp>
    </p:spTree>
    <p:extLst>
      <p:ext uri="{BB962C8B-B14F-4D97-AF65-F5344CB8AC3E}">
        <p14:creationId xmlns:p14="http://schemas.microsoft.com/office/powerpoint/2010/main" val="4175878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 5">
            <a:extLst>
              <a:ext uri="{FF2B5EF4-FFF2-40B4-BE49-F238E27FC236}">
                <a16:creationId xmlns:a16="http://schemas.microsoft.com/office/drawing/2014/main" id="{CDF7E360-59EA-42A8-BE37-DB82754047A7}"/>
              </a:ext>
            </a:extLst>
          </p:cNvPr>
          <p:cNvPicPr>
            <a:picLocks noChangeAspect="1"/>
          </p:cNvPicPr>
          <p:nvPr/>
        </p:nvPicPr>
        <p:blipFill rotWithShape="1">
          <a:blip r:embed="rId2"/>
          <a:srcRect l="2603" b="4378"/>
          <a:stretch/>
        </p:blipFill>
        <p:spPr>
          <a:xfrm>
            <a:off x="1" y="0"/>
            <a:ext cx="684561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8" name="Rectangle 7">
            <a:extLst>
              <a:ext uri="{FF2B5EF4-FFF2-40B4-BE49-F238E27FC236}">
                <a16:creationId xmlns:a16="http://schemas.microsoft.com/office/drawing/2014/main" id="{A5EDB1A3-E482-4904-BF0B-21203C020DCC}"/>
              </a:ext>
            </a:extLst>
          </p:cNvPr>
          <p:cNvSpPr/>
          <p:nvPr/>
        </p:nvSpPr>
        <p:spPr>
          <a:xfrm>
            <a:off x="7464614" y="1783959"/>
            <a:ext cx="4087306" cy="2889114"/>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srgbClr val="3B3B49"/>
                </a:solidFill>
                <a:effectLst/>
                <a:uLnTx/>
                <a:uFillTx/>
                <a:latin typeface="Helvetica Neue" panose="02000503000000020004"/>
                <a:ea typeface="+mn-ea"/>
                <a:cs typeface="+mn-cs"/>
              </a:rPr>
              <a:t>Le </a:t>
            </a:r>
            <a:r>
              <a:rPr kumimoji="0" lang="en-US" sz="4000" b="1" i="0" u="none" strike="noStrike" kern="1200" cap="none" spc="0" normalizeH="0" baseline="0" noProof="0" dirty="0" err="1">
                <a:ln>
                  <a:noFill/>
                </a:ln>
                <a:solidFill>
                  <a:srgbClr val="3B3B49"/>
                </a:solidFill>
                <a:effectLst/>
                <a:uLnTx/>
                <a:uFillTx/>
                <a:latin typeface="Helvetica Neue" panose="02000503000000020004"/>
                <a:ea typeface="+mn-ea"/>
                <a:cs typeface="+mn-cs"/>
              </a:rPr>
              <a:t>vrai</a:t>
            </a:r>
            <a:r>
              <a:rPr kumimoji="0" lang="en-US" sz="4000" b="1" i="0" u="none" strike="noStrike" kern="1200" cap="none" spc="0" normalizeH="0" baseline="0" noProof="0" dirty="0">
                <a:ln>
                  <a:noFill/>
                </a:ln>
                <a:solidFill>
                  <a:srgbClr val="3B3B49"/>
                </a:solidFill>
                <a:effectLst/>
                <a:uLnTx/>
                <a:uFillTx/>
                <a:latin typeface="Helvetica Neue" panose="02000503000000020004"/>
                <a:ea typeface="+mn-ea"/>
                <a:cs typeface="+mn-cs"/>
              </a:rPr>
              <a:t> du fake</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600" b="0" i="0" u="none" strike="noStrike" kern="1200" cap="none" spc="0" normalizeH="0" baseline="0" noProof="0" dirty="0">
                <a:ln>
                  <a:noFill/>
                </a:ln>
                <a:solidFill>
                  <a:srgbClr val="3B3B49"/>
                </a:solidFill>
                <a:effectLst/>
                <a:uLnTx/>
                <a:uFillTx/>
                <a:latin typeface="Helvetica Neue" panose="02000503000000020004"/>
                <a:ea typeface="+mn-ea"/>
                <a:cs typeface="+mn-cs"/>
              </a:rPr>
              <a:t>25 à 35 min</a:t>
            </a:r>
          </a:p>
        </p:txBody>
      </p:sp>
    </p:spTree>
    <p:extLst>
      <p:ext uri="{BB962C8B-B14F-4D97-AF65-F5344CB8AC3E}">
        <p14:creationId xmlns:p14="http://schemas.microsoft.com/office/powerpoint/2010/main" val="4967387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80052"/>
            <a:ext cx="9290952" cy="2705012"/>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585450"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3662541"/>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Le vrai du fake</a:t>
            </a:r>
          </a:p>
          <a:p>
            <a:endParaRPr lang="fr-FR" sz="2400"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400"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400" dirty="0">
              <a:solidFill>
                <a:srgbClr val="3B3B49"/>
              </a:solidFill>
              <a:latin typeface="Helvetica Neue" panose="02000503000000020004"/>
              <a:ea typeface="DengXian" panose="02010600030101010101" pitchFamily="2" charset="-122"/>
              <a:cs typeface="Times New Roman" panose="02020603050405020304" pitchFamily="18" charset="0"/>
            </a:endParaRPr>
          </a:p>
          <a:p>
            <a:r>
              <a:rPr lang="fr-FR" sz="2400" dirty="0">
                <a:solidFill>
                  <a:srgbClr val="3B3B49"/>
                </a:solidFill>
                <a:latin typeface="Helvetica Neue" panose="02000503000000020004"/>
                <a:ea typeface="DengXian" panose="02010600030101010101" pitchFamily="2" charset="-122"/>
                <a:cs typeface="Times New Roman" panose="02020603050405020304" pitchFamily="18" charset="0"/>
              </a:rPr>
              <a:t>Vous allez être sollicités par des amis par rapport à des problèmes de santé ; votre rôle sera de distinguer le vrai du faux.</a:t>
            </a:r>
          </a:p>
          <a:p>
            <a:pPr algn="ctr"/>
            <a:endParaRPr lang="fr-FR" sz="2400" dirty="0">
              <a:solidFill>
                <a:srgbClr val="3B3B49"/>
              </a:solidFill>
              <a:latin typeface="Helvetica Neue" panose="02000503000000020004"/>
              <a:ea typeface="DengXian" panose="02010600030101010101" pitchFamily="2" charset="-122"/>
              <a:cs typeface="Times New Roman" panose="02020603050405020304" pitchFamily="18" charset="0"/>
            </a:endParaRPr>
          </a:p>
          <a:p>
            <a:pPr algn="ctr"/>
            <a:r>
              <a:rPr lang="fr-FR" sz="2400" dirty="0">
                <a:solidFill>
                  <a:srgbClr val="3B3B49"/>
                </a:solidFill>
                <a:latin typeface="Helvetica Neue" panose="02000503000000020004"/>
              </a:rPr>
              <a:t>Vous aurez </a:t>
            </a:r>
            <a:r>
              <a:rPr lang="fr-FR" sz="2400" b="1" dirty="0">
                <a:solidFill>
                  <a:srgbClr val="3B3B49"/>
                </a:solidFill>
                <a:latin typeface="Helvetica Neue" panose="02000503000000020004"/>
              </a:rPr>
              <a:t>30 secondes </a:t>
            </a:r>
            <a:r>
              <a:rPr lang="fr-FR" sz="2400" dirty="0">
                <a:solidFill>
                  <a:srgbClr val="3B3B49"/>
                </a:solidFill>
                <a:latin typeface="Helvetica Neue" panose="02000503000000020004"/>
              </a:rPr>
              <a:t>pour lire la situation et choisir une réponse !</a:t>
            </a:r>
          </a:p>
        </p:txBody>
      </p:sp>
      <p:pic>
        <p:nvPicPr>
          <p:cNvPr id="6" name="Graphique 5" descr="Presse-papiers vérifié contour">
            <a:extLst>
              <a:ext uri="{FF2B5EF4-FFF2-40B4-BE49-F238E27FC236}">
                <a16:creationId xmlns:a16="http://schemas.microsoft.com/office/drawing/2014/main" id="{4330D6AF-FA64-4A99-8327-A9BD395E36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8920" y="0"/>
            <a:ext cx="1800720" cy="1800720"/>
          </a:xfrm>
          <a:prstGeom prst="rect">
            <a:avLst/>
          </a:prstGeom>
        </p:spPr>
      </p:pic>
      <p:grpSp>
        <p:nvGrpSpPr>
          <p:cNvPr id="14" name="Groupe 13">
            <a:extLst>
              <a:ext uri="{FF2B5EF4-FFF2-40B4-BE49-F238E27FC236}">
                <a16:creationId xmlns:a16="http://schemas.microsoft.com/office/drawing/2014/main" id="{D7A21319-496D-4997-A0DB-0F707E7B2563}"/>
              </a:ext>
            </a:extLst>
          </p:cNvPr>
          <p:cNvGrpSpPr/>
          <p:nvPr/>
        </p:nvGrpSpPr>
        <p:grpSpPr>
          <a:xfrm>
            <a:off x="1267968" y="5852526"/>
            <a:ext cx="7848600" cy="666750"/>
            <a:chOff x="0" y="5780761"/>
            <a:chExt cx="7848600" cy="666750"/>
          </a:xfrm>
        </p:grpSpPr>
        <p:pic>
          <p:nvPicPr>
            <p:cNvPr id="11" name="Graphique 10" descr="Jouer avec un remplissage uni">
              <a:extLst>
                <a:ext uri="{FF2B5EF4-FFF2-40B4-BE49-F238E27FC236}">
                  <a16:creationId xmlns:a16="http://schemas.microsoft.com/office/drawing/2014/main" id="{C78ABDDD-17FE-4D79-BE0B-C801DC85E5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5780761"/>
              <a:ext cx="666750" cy="666750"/>
            </a:xfrm>
            <a:prstGeom prst="rect">
              <a:avLst/>
            </a:prstGeom>
          </p:spPr>
        </p:pic>
        <p:sp>
          <p:nvSpPr>
            <p:cNvPr id="13" name="ZoneTexte 12">
              <a:extLst>
                <a:ext uri="{FF2B5EF4-FFF2-40B4-BE49-F238E27FC236}">
                  <a16:creationId xmlns:a16="http://schemas.microsoft.com/office/drawing/2014/main" id="{CA08D1C6-CA5A-49AA-B249-8FF8BEF53482}"/>
                </a:ext>
              </a:extLst>
            </p:cNvPr>
            <p:cNvSpPr txBox="1"/>
            <p:nvPr/>
          </p:nvSpPr>
          <p:spPr>
            <a:xfrm>
              <a:off x="666750" y="5852526"/>
              <a:ext cx="7181850" cy="523220"/>
            </a:xfrm>
            <a:prstGeom prst="rect">
              <a:avLst/>
            </a:prstGeom>
            <a:noFill/>
          </p:spPr>
          <p:txBody>
            <a:bodyPr wrap="square">
              <a:spAutoFit/>
            </a:bodyPr>
            <a:lstStyle/>
            <a:p>
              <a:r>
                <a:rPr lang="fr-FR" sz="2800" i="1" dirty="0">
                  <a:solidFill>
                    <a:srgbClr val="FBF6BA"/>
                  </a:solidFill>
                  <a:latin typeface="Helvetica Neue" panose="02000503000000020004"/>
                  <a:hlinkClick r:id="rId6">
                    <a:extLst>
                      <a:ext uri="{A12FA001-AC4F-418D-AE19-62706E023703}">
                        <ahyp:hlinkClr xmlns:ahyp="http://schemas.microsoft.com/office/drawing/2018/hyperlinkcolor" val="tx"/>
                      </a:ext>
                    </a:extLst>
                  </a:hlinkClick>
                </a:rPr>
                <a:t>Lien du quiz</a:t>
              </a:r>
              <a:endParaRPr lang="fr-FR" sz="2800" i="1" dirty="0">
                <a:solidFill>
                  <a:srgbClr val="FBF6BA"/>
                </a:solidFill>
                <a:latin typeface="Helvetica Neue" panose="02000503000000020004"/>
              </a:endParaRPr>
            </a:p>
          </p:txBody>
        </p:sp>
      </p:grpSp>
    </p:spTree>
    <p:extLst>
      <p:ext uri="{BB962C8B-B14F-4D97-AF65-F5344CB8AC3E}">
        <p14:creationId xmlns:p14="http://schemas.microsoft.com/office/powerpoint/2010/main" val="4232271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3B50835-84BB-401E-A6F3-60613F40BE79}"/>
              </a:ext>
            </a:extLst>
          </p:cNvPr>
          <p:cNvSpPr/>
          <p:nvPr/>
        </p:nvSpPr>
        <p:spPr>
          <a:xfrm>
            <a:off x="1450524" y="2095130"/>
            <a:ext cx="9290952" cy="3923934"/>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6C0D0B87-9FAD-4AEF-BEE7-7ED9E8547B87}"/>
              </a:ext>
            </a:extLst>
          </p:cNvPr>
          <p:cNvSpPr/>
          <p:nvPr/>
        </p:nvSpPr>
        <p:spPr>
          <a:xfrm>
            <a:off x="1634620" y="1253582"/>
            <a:ext cx="3585450" cy="242593"/>
          </a:xfrm>
          <a:prstGeom prst="rect">
            <a:avLst/>
          </a:prstGeom>
          <a:solidFill>
            <a:srgbClr val="FBF6BA"/>
          </a:solidFill>
          <a:ln>
            <a:solidFill>
              <a:srgbClr val="FBF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a:extLst>
              <a:ext uri="{FF2B5EF4-FFF2-40B4-BE49-F238E27FC236}">
                <a16:creationId xmlns:a16="http://schemas.microsoft.com/office/drawing/2014/main" id="{E2C05B07-2EC2-164D-B4A3-A5614BCB2A9D}"/>
              </a:ext>
            </a:extLst>
          </p:cNvPr>
          <p:cNvSpPr/>
          <p:nvPr/>
        </p:nvSpPr>
        <p:spPr>
          <a:xfrm>
            <a:off x="1450524" y="760119"/>
            <a:ext cx="9290952" cy="1631216"/>
          </a:xfrm>
          <a:prstGeom prst="rect">
            <a:avLst/>
          </a:prstGeom>
        </p:spPr>
        <p:txBody>
          <a:bodyPr wrap="square">
            <a:spAutoFit/>
          </a:bodyPr>
          <a:lstStyle/>
          <a:p>
            <a:r>
              <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rPr>
              <a:t>Le vrai du fake</a:t>
            </a:r>
          </a:p>
          <a:p>
            <a:endParaRPr lang="fr-FR" sz="4000" b="1" dirty="0">
              <a:solidFill>
                <a:srgbClr val="3B3B49"/>
              </a:solidFill>
              <a:latin typeface="Helvetica Neue" panose="02000503000000020004"/>
              <a:ea typeface="DengXian" panose="02010600030101010101" pitchFamily="2" charset="-122"/>
              <a:cs typeface="Times New Roman" panose="02020603050405020304" pitchFamily="18" charset="0"/>
            </a:endParaRPr>
          </a:p>
          <a:p>
            <a:endParaRPr lang="fr-FR" sz="2000" b="1" dirty="0">
              <a:solidFill>
                <a:srgbClr val="3B3B49"/>
              </a:solidFill>
              <a:latin typeface="Helvetica Neue" panose="02000503000000020004"/>
              <a:ea typeface="DengXian" panose="02010600030101010101" pitchFamily="2" charset="-122"/>
              <a:cs typeface="Times New Roman" panose="02020603050405020304" pitchFamily="18" charset="0"/>
            </a:endParaRPr>
          </a:p>
        </p:txBody>
      </p:sp>
      <p:pic>
        <p:nvPicPr>
          <p:cNvPr id="6" name="Graphique 5" descr="Presse-papiers vérifié contour">
            <a:extLst>
              <a:ext uri="{FF2B5EF4-FFF2-40B4-BE49-F238E27FC236}">
                <a16:creationId xmlns:a16="http://schemas.microsoft.com/office/drawing/2014/main" id="{4330D6AF-FA64-4A99-8327-A9BD395E360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58920" y="0"/>
            <a:ext cx="1800720" cy="1800720"/>
          </a:xfrm>
          <a:prstGeom prst="rect">
            <a:avLst/>
          </a:prstGeom>
        </p:spPr>
      </p:pic>
      <p:sp>
        <p:nvSpPr>
          <p:cNvPr id="10" name="ZoneTexte 9">
            <a:extLst>
              <a:ext uri="{FF2B5EF4-FFF2-40B4-BE49-F238E27FC236}">
                <a16:creationId xmlns:a16="http://schemas.microsoft.com/office/drawing/2014/main" id="{937A787E-289C-4A48-80A8-08693A0867A4}"/>
              </a:ext>
            </a:extLst>
          </p:cNvPr>
          <p:cNvSpPr txBox="1"/>
          <p:nvPr/>
        </p:nvSpPr>
        <p:spPr>
          <a:xfrm>
            <a:off x="3568483" y="3633130"/>
            <a:ext cx="1127726" cy="400110"/>
          </a:xfrm>
          <a:prstGeom prst="rect">
            <a:avLst/>
          </a:prstGeom>
          <a:noFill/>
          <a:ln>
            <a:noFill/>
          </a:ln>
        </p:spPr>
        <p:txBody>
          <a:bodyPr wrap="square" rtlCol="0">
            <a:spAutoFit/>
          </a:bodyPr>
          <a:lstStyle/>
          <a:p>
            <a:r>
              <a:rPr lang="fr-FR" sz="2000" b="1" dirty="0">
                <a:latin typeface="Helvetica Neue" panose="02000503000000020004" pitchFamily="2" charset="0"/>
                <a:ea typeface="Helvetica Neue" panose="02000503000000020004" pitchFamily="2" charset="0"/>
                <a:cs typeface="Helvetica Neue" panose="02000503000000020004" pitchFamily="2" charset="0"/>
              </a:rPr>
              <a:t>Xavier</a:t>
            </a:r>
          </a:p>
        </p:txBody>
      </p:sp>
      <p:sp>
        <p:nvSpPr>
          <p:cNvPr id="12" name="ZoneTexte 11">
            <a:extLst>
              <a:ext uri="{FF2B5EF4-FFF2-40B4-BE49-F238E27FC236}">
                <a16:creationId xmlns:a16="http://schemas.microsoft.com/office/drawing/2014/main" id="{E7201CF0-531A-4810-A7DE-6ABBA5762D28}"/>
              </a:ext>
            </a:extLst>
          </p:cNvPr>
          <p:cNvSpPr txBox="1"/>
          <p:nvPr/>
        </p:nvSpPr>
        <p:spPr>
          <a:xfrm>
            <a:off x="4470858" y="3633130"/>
            <a:ext cx="2874822" cy="400110"/>
          </a:xfrm>
          <a:prstGeom prst="rect">
            <a:avLst/>
          </a:prstGeom>
          <a:noFill/>
          <a:ln>
            <a:noFill/>
          </a:ln>
        </p:spPr>
        <p:txBody>
          <a:bodyPr wrap="square" rtlCol="0">
            <a:spAutoFit/>
          </a:bodyPr>
          <a:lstStyle/>
          <a:p>
            <a:r>
              <a:rPr lang="fr-FR" sz="2000" dirty="0">
                <a:solidFill>
                  <a:srgbClr val="687C8D"/>
                </a:solidFill>
                <a:latin typeface="Helvetica Neue" panose="02000503000000020004" pitchFamily="2" charset="0"/>
                <a:ea typeface="Helvetica Neue" panose="02000503000000020004" pitchFamily="2" charset="0"/>
                <a:cs typeface="Helvetica Neue" panose="02000503000000020004" pitchFamily="2" charset="0"/>
              </a:rPr>
              <a:t>@</a:t>
            </a:r>
            <a:r>
              <a:rPr lang="fr-FR" sz="2000" dirty="0" err="1">
                <a:solidFill>
                  <a:srgbClr val="687C8D"/>
                </a:solidFill>
                <a:latin typeface="Helvetica Neue" panose="02000503000000020004" pitchFamily="2" charset="0"/>
                <a:ea typeface="Helvetica Neue" panose="02000503000000020004" pitchFamily="2" charset="0"/>
                <a:cs typeface="Helvetica Neue" panose="02000503000000020004" pitchFamily="2" charset="0"/>
              </a:rPr>
              <a:t>xavlezouav</a:t>
            </a:r>
            <a:endParaRPr lang="fr-FR" sz="2000" dirty="0">
              <a:solidFill>
                <a:srgbClr val="687C8D"/>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5" name="ZoneTexte 14">
            <a:extLst>
              <a:ext uri="{FF2B5EF4-FFF2-40B4-BE49-F238E27FC236}">
                <a16:creationId xmlns:a16="http://schemas.microsoft.com/office/drawing/2014/main" id="{213E30AA-1C87-4EA9-82B3-E65EE1200986}"/>
              </a:ext>
            </a:extLst>
          </p:cNvPr>
          <p:cNvSpPr txBox="1"/>
          <p:nvPr/>
        </p:nvSpPr>
        <p:spPr>
          <a:xfrm>
            <a:off x="3520289" y="4304012"/>
            <a:ext cx="7221187" cy="1569660"/>
          </a:xfrm>
          <a:prstGeom prst="rect">
            <a:avLst/>
          </a:prstGeom>
          <a:noFill/>
        </p:spPr>
        <p:txBody>
          <a:bodyPr wrap="square" rtlCol="0">
            <a:spAutoFit/>
          </a:bodyPr>
          <a:lstStyle/>
          <a:p>
            <a:r>
              <a:rPr lang="fr-FR" sz="2400" dirty="0">
                <a:latin typeface="Helvetica Neue" panose="02000503000000020004" pitchFamily="2" charset="0"/>
                <a:ea typeface="Helvetica Neue" panose="02000503000000020004" pitchFamily="2" charset="0"/>
                <a:cs typeface="Helvetica Neue" panose="02000503000000020004" pitchFamily="2" charset="0"/>
              </a:rPr>
              <a:t>Mon médecin veut que je prenne encore un nouvel antibio 😵 c’est le 4</a:t>
            </a:r>
            <a:r>
              <a:rPr lang="fr-FR" sz="2400" baseline="30000" dirty="0">
                <a:latin typeface="Helvetica Neue" panose="02000503000000020004" pitchFamily="2" charset="0"/>
                <a:ea typeface="Helvetica Neue" panose="02000503000000020004" pitchFamily="2" charset="0"/>
                <a:cs typeface="Helvetica Neue" panose="02000503000000020004" pitchFamily="2" charset="0"/>
              </a:rPr>
              <a:t>ème</a:t>
            </a:r>
            <a:r>
              <a:rPr lang="fr-FR" sz="2400" dirty="0">
                <a:latin typeface="Helvetica Neue" panose="02000503000000020004" pitchFamily="2" charset="0"/>
                <a:ea typeface="Helvetica Neue" panose="02000503000000020004" pitchFamily="2" charset="0"/>
                <a:cs typeface="Helvetica Neue" panose="02000503000000020004" pitchFamily="2" charset="0"/>
              </a:rPr>
              <a:t> en 2 mois 😵 je comprends même pas à quoi ça sert tout ça, il me dit juste « prenez ça et ça va aller » mais ça va jamais </a:t>
            </a:r>
            <a:r>
              <a:rPr lang="fr-FR" sz="2400" dirty="0">
                <a:latin typeface="Helvetica Neue" panose="02000503000000020004" pitchFamily="2" charset="0"/>
                <a:ea typeface="Helvetica Neue" panose="02000503000000020004" pitchFamily="2" charset="0"/>
                <a:cs typeface="Helvetica Neue" panose="02000503000000020004" pitchFamily="2" charset="0"/>
                <a:sym typeface="Wingdings" pitchFamily="2" charset="2"/>
              </a:rPr>
              <a:t>:(</a:t>
            </a:r>
            <a:r>
              <a:rPr lang="fr-FR" sz="2400" dirty="0">
                <a:latin typeface="Helvetica Neue" panose="02000503000000020004" pitchFamily="2" charset="0"/>
                <a:ea typeface="Helvetica Neue" panose="02000503000000020004" pitchFamily="2" charset="0"/>
                <a:cs typeface="Helvetica Neue" panose="02000503000000020004" pitchFamily="2" charset="0"/>
              </a:rPr>
              <a:t> </a:t>
            </a:r>
          </a:p>
        </p:txBody>
      </p:sp>
      <p:pic>
        <p:nvPicPr>
          <p:cNvPr id="16" name="Image 15">
            <a:extLst>
              <a:ext uri="{FF2B5EF4-FFF2-40B4-BE49-F238E27FC236}">
                <a16:creationId xmlns:a16="http://schemas.microsoft.com/office/drawing/2014/main" id="{784497B7-6E99-4501-B13E-723DD30C1EB7}"/>
              </a:ext>
            </a:extLst>
          </p:cNvPr>
          <p:cNvPicPr>
            <a:picLocks noChangeAspect="1"/>
          </p:cNvPicPr>
          <p:nvPr/>
        </p:nvPicPr>
        <p:blipFill>
          <a:blip r:embed="rId4"/>
          <a:stretch>
            <a:fillRect/>
          </a:stretch>
        </p:blipFill>
        <p:spPr>
          <a:xfrm>
            <a:off x="1444894" y="3499386"/>
            <a:ext cx="2098782" cy="2051083"/>
          </a:xfrm>
          <a:prstGeom prst="rect">
            <a:avLst/>
          </a:prstGeom>
          <a:ln>
            <a:noFill/>
          </a:ln>
        </p:spPr>
      </p:pic>
      <p:sp>
        <p:nvSpPr>
          <p:cNvPr id="17" name="ZoneTexte 16">
            <a:extLst>
              <a:ext uri="{FF2B5EF4-FFF2-40B4-BE49-F238E27FC236}">
                <a16:creationId xmlns:a16="http://schemas.microsoft.com/office/drawing/2014/main" id="{A9A4A678-3985-4349-8B03-6E41B63017B3}"/>
              </a:ext>
            </a:extLst>
          </p:cNvPr>
          <p:cNvSpPr txBox="1"/>
          <p:nvPr/>
        </p:nvSpPr>
        <p:spPr>
          <a:xfrm>
            <a:off x="2144864" y="2161513"/>
            <a:ext cx="7902272" cy="1200329"/>
          </a:xfrm>
          <a:prstGeom prst="rect">
            <a:avLst/>
          </a:prstGeom>
          <a:noFill/>
        </p:spPr>
        <p:txBody>
          <a:bodyPr wrap="square" rtlCol="0">
            <a:spAutoFit/>
          </a:bodyPr>
          <a:lstStyle/>
          <a:p>
            <a:pPr algn="ctr"/>
            <a:r>
              <a:rPr lang="fr-FR" sz="3600" b="1" dirty="0">
                <a:solidFill>
                  <a:srgbClr val="3B3B49"/>
                </a:solidFill>
                <a:latin typeface="Helvetica Neue" panose="02000503000000020004"/>
              </a:rPr>
              <a:t>« Un patient est libre de consentir ou non aux soins »</a:t>
            </a:r>
          </a:p>
        </p:txBody>
      </p:sp>
    </p:spTree>
    <p:extLst>
      <p:ext uri="{BB962C8B-B14F-4D97-AF65-F5344CB8AC3E}">
        <p14:creationId xmlns:p14="http://schemas.microsoft.com/office/powerpoint/2010/main" val="2210685575"/>
      </p:ext>
    </p:extLst>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1656</TotalTime>
  <Words>3253</Words>
  <Application>Microsoft Office PowerPoint</Application>
  <PresentationFormat>Grand écran</PresentationFormat>
  <Paragraphs>421</Paragraphs>
  <Slides>66</Slides>
  <Notes>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66</vt:i4>
      </vt:variant>
    </vt:vector>
  </HeadingPairs>
  <TitlesOfParts>
    <vt:vector size="72" baseType="lpstr">
      <vt:lpstr>Arial</vt:lpstr>
      <vt:lpstr>Calibri</vt:lpstr>
      <vt:lpstr>Calibri Light</vt:lpstr>
      <vt:lpstr>Helvetica Neue</vt:lpstr>
      <vt:lpstr>Open Sans</vt:lpstr>
      <vt:lpstr>1_Thème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Emmanuelle Sydo</dc:creator>
  <cp:lastModifiedBy>Sabine TROFIMOFF</cp:lastModifiedBy>
  <cp:revision>85</cp:revision>
  <dcterms:created xsi:type="dcterms:W3CDTF">2020-11-17T16:25:51Z</dcterms:created>
  <dcterms:modified xsi:type="dcterms:W3CDTF">2021-06-11T08:16:10Z</dcterms:modified>
</cp:coreProperties>
</file>