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75" r:id="rId2"/>
    <p:sldId id="268" r:id="rId3"/>
    <p:sldId id="306" r:id="rId4"/>
    <p:sldId id="307" r:id="rId5"/>
    <p:sldId id="366" r:id="rId6"/>
    <p:sldId id="368" r:id="rId7"/>
    <p:sldId id="272" r:id="rId8"/>
    <p:sldId id="256" r:id="rId9"/>
    <p:sldId id="276" r:id="rId10"/>
    <p:sldId id="278" r:id="rId11"/>
    <p:sldId id="279" r:id="rId12"/>
    <p:sldId id="280" r:id="rId13"/>
    <p:sldId id="283" r:id="rId14"/>
    <p:sldId id="282" r:id="rId15"/>
    <p:sldId id="284" r:id="rId16"/>
    <p:sldId id="285" r:id="rId17"/>
    <p:sldId id="286" r:id="rId18"/>
    <p:sldId id="289" r:id="rId19"/>
    <p:sldId id="290" r:id="rId20"/>
    <p:sldId id="291" r:id="rId21"/>
    <p:sldId id="372" r:id="rId22"/>
    <p:sldId id="36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6BA"/>
    <a:srgbClr val="3B3B49"/>
    <a:srgbClr val="56434E"/>
    <a:srgbClr val="F0C0B8"/>
    <a:srgbClr val="60C5C5"/>
    <a:srgbClr val="61C6C7"/>
    <a:srgbClr val="009DFA"/>
    <a:srgbClr val="687C8D"/>
    <a:srgbClr val="9AB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226" autoAdjust="0"/>
  </p:normalViewPr>
  <p:slideViewPr>
    <p:cSldViewPr snapToGrid="0" snapToObjects="1">
      <p:cViewPr varScale="1">
        <p:scale>
          <a:sx n="82" d="100"/>
          <a:sy n="82" d="100"/>
        </p:scale>
        <p:origin x="691" y="58"/>
      </p:cViewPr>
      <p:guideLst/>
    </p:cSldViewPr>
  </p:slideViewPr>
  <p:notesTextViewPr>
    <p:cViewPr>
      <p:scale>
        <a:sx n="1" d="1"/>
        <a:sy n="1" d="1"/>
      </p:scale>
      <p:origin x="0" y="0"/>
    </p:cViewPr>
  </p:notesTextViewPr>
  <p:notesViewPr>
    <p:cSldViewPr snapToGrid="0" snapToObject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CF309E1-1858-44D9-B3E4-AD6D9EC743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602B9AC-65F3-4619-ADFC-4C27AD58C6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05D56-6161-4512-8A1F-DBC0F6945DEE}" type="datetimeFigureOut">
              <a:rPr lang="fr-FR" smtClean="0"/>
              <a:t>11/06/2021</a:t>
            </a:fld>
            <a:endParaRPr lang="fr-FR"/>
          </a:p>
        </p:txBody>
      </p:sp>
      <p:sp>
        <p:nvSpPr>
          <p:cNvPr id="4" name="Espace réservé du pied de page 3">
            <a:extLst>
              <a:ext uri="{FF2B5EF4-FFF2-40B4-BE49-F238E27FC236}">
                <a16:creationId xmlns:a16="http://schemas.microsoft.com/office/drawing/2014/main" id="{533DE73E-2131-4A3C-8DAA-27B092B935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0BA7074-500C-467C-89E7-85023EF02B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902EBD-5060-49E0-9BA0-75E07B72FB17}" type="slidenum">
              <a:rPr lang="fr-FR" smtClean="0"/>
              <a:t>‹N°›</a:t>
            </a:fld>
            <a:endParaRPr lang="fr-FR"/>
          </a:p>
        </p:txBody>
      </p:sp>
    </p:spTree>
    <p:extLst>
      <p:ext uri="{BB962C8B-B14F-4D97-AF65-F5344CB8AC3E}">
        <p14:creationId xmlns:p14="http://schemas.microsoft.com/office/powerpoint/2010/main" val="376251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EF04E-A040-4994-B9C4-77542647FBA2}" type="datetimeFigureOut">
              <a:rPr lang="fr-FR" smtClean="0"/>
              <a:t>11/06/2021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BD29E-82D0-468D-927B-BA31BE37B0C5}" type="slidenum">
              <a:rPr lang="fr-FR" smtClean="0"/>
              <a:t>‹N°›</a:t>
            </a:fld>
            <a:endParaRPr lang="fr-FR"/>
          </a:p>
        </p:txBody>
      </p:sp>
    </p:spTree>
    <p:extLst>
      <p:ext uri="{BB962C8B-B14F-4D97-AF65-F5344CB8AC3E}">
        <p14:creationId xmlns:p14="http://schemas.microsoft.com/office/powerpoint/2010/main" val="2822808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Light" panose="020F0302020204030204" pitchFamily="34" charset="0"/>
                <a:ea typeface="Calibri" panose="020F0502020204030204" pitchFamily="34" charset="0"/>
                <a:cs typeface="Times New Roman" panose="02020603050405020304" pitchFamily="18" charset="0"/>
              </a:rPr>
              <a:t>Ensemble des droits relatifs à la santé visant à garantir l’accès à tous et de manière équitable, à un système de santé de qualité et au meilleur coût.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Les principaux droits : </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aux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de l’information</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au consentement éclairé</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confidentialité</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qualité et à la sécurité des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désigner une personne de confiance</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lutter contre la douleur</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l’indemnisation, au dédommagement</a:t>
            </a:r>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5</a:t>
            </a:fld>
            <a:endParaRPr lang="fr-FR"/>
          </a:p>
        </p:txBody>
      </p:sp>
    </p:spTree>
    <p:extLst>
      <p:ext uri="{BB962C8B-B14F-4D97-AF65-F5344CB8AC3E}">
        <p14:creationId xmlns:p14="http://schemas.microsoft.com/office/powerpoint/2010/main" val="19270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aux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de l’information</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au consentement éclairé</a:t>
            </a:r>
          </a:p>
          <a:p>
            <a:pPr marL="285750" indent="-285750">
              <a:lnSpc>
                <a:spcPct val="107000"/>
              </a:lnSpc>
              <a:spcAft>
                <a:spcPts val="0"/>
              </a:spcAft>
              <a:buFont typeface="Arial" panose="020B0604020202020204" pitchFamily="34" charset="0"/>
              <a:buChar char="•"/>
              <a:defRPr/>
            </a:pPr>
            <a:endParaRPr lang="fr-FR" dirty="0">
              <a:solidFill>
                <a:srgbClr val="000000"/>
              </a:solidFill>
              <a:latin typeface="Arial"/>
              <a:ea typeface="+mn-ea"/>
            </a:endParaRP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confidentialité</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qualité et à la sécurité des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désigner une personne de confiance</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lutter contre la douleur</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l’indemnisation, au dédommagement</a:t>
            </a:r>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21</a:t>
            </a:fld>
            <a:endParaRPr lang="fr-FR"/>
          </a:p>
        </p:txBody>
      </p:sp>
    </p:spTree>
    <p:extLst>
      <p:ext uri="{BB962C8B-B14F-4D97-AF65-F5344CB8AC3E}">
        <p14:creationId xmlns:p14="http://schemas.microsoft.com/office/powerpoint/2010/main" val="402925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47663-2BCF-4045-8758-B061AB65BA7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1E1F52-9819-5548-95FA-F9C11432E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48A42C-8C17-9142-81F7-9F9E4A35D8A9}"/>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AAC10D18-88F5-A543-9D81-0BA3C1EE1E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9858A0-F97A-C447-ACF5-CDA22B0C7824}"/>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140483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D0B06-97CC-964A-B824-78E1E33608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36AE1AD-C2D9-8045-A1BD-8C8E635EF41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C420CB-553B-0044-B8BE-39B78646764E}"/>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D2632C79-271C-BA47-A00A-73930A5EA8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F1ECF7-0219-754D-BF28-389D9962277A}"/>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250151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1E7026C-B5D1-224D-9165-08DC18F1CFD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7E9C8FA-17C9-AE46-A0CF-827824D5724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0A7C78-013A-6846-8ABC-219B5641D3EA}"/>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E58CDD46-21F3-D54F-BD53-6DCF8BA13A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E1A57C-16B7-594F-9228-80EB1E8278E0}"/>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421980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8ACD-646C-E440-98BA-20CCE266B2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66AE9D-F3A4-2E43-B4FF-553AA558F8E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2A94CF-F92D-5242-BEED-4C52C55FE807}"/>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770C58BD-132A-B84F-BC5A-A4634CECEB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C0D199-AD69-5648-98D4-C0234AD73EE6}"/>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420945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E0AA9-84DF-F047-BE56-4C93CA4518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3496617-F9EF-6C4A-A64E-241A9E190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A84D775-4D14-E648-8456-CF6A15EF607C}"/>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BDC0D550-28A8-D847-924C-141534BBBC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976739-8AE8-2341-9E3A-653E3FBAE8A5}"/>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39603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42A9B-09D9-1F4A-804B-50A5251162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119219-B45F-AE42-B4FB-4288270CFE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37C378-DA30-9C4E-B60B-71F0FB3D832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3A7877-E4B7-1647-847F-4D82629749B8}"/>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6" name="Espace réservé du pied de page 5">
            <a:extLst>
              <a:ext uri="{FF2B5EF4-FFF2-40B4-BE49-F238E27FC236}">
                <a16:creationId xmlns:a16="http://schemas.microsoft.com/office/drawing/2014/main" id="{F1CF7EC3-22AF-4D44-AEE9-6082D673451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8C2657-5C01-DB4C-BA56-F52C46692B84}"/>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109429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FC3A2-8CAE-784F-9472-92688E36F1A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2B662E8-C532-6C49-BDCC-21269DA78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4DF1FC0-5527-E244-8397-8C8FC01FAD7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FAB86C2-2965-EF44-BCE6-6A0957C9B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74D2D96-D795-774A-9209-CBD42872E37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8B14278-DFB3-7241-948C-115C1DFAEEFF}"/>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8" name="Espace réservé du pied de page 7">
            <a:extLst>
              <a:ext uri="{FF2B5EF4-FFF2-40B4-BE49-F238E27FC236}">
                <a16:creationId xmlns:a16="http://schemas.microsoft.com/office/drawing/2014/main" id="{E007AF9D-714D-4349-B880-7EAA71D92C2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53EC180-862C-8545-830C-67887995B7F6}"/>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201451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50E79-5C65-3641-BFD3-34FAF5B2EF8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496895-5C1D-3345-8F0B-0CFD71EDD43F}"/>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4" name="Espace réservé du pied de page 3">
            <a:extLst>
              <a:ext uri="{FF2B5EF4-FFF2-40B4-BE49-F238E27FC236}">
                <a16:creationId xmlns:a16="http://schemas.microsoft.com/office/drawing/2014/main" id="{924181BC-38B3-4542-9687-CC96A17C0B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5914939-B31D-4143-8DDC-9F447C5190D2}"/>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269254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84A537B-48FB-CA41-A14C-9B6E0DF676F7}"/>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3" name="Espace réservé du pied de page 2">
            <a:extLst>
              <a:ext uri="{FF2B5EF4-FFF2-40B4-BE49-F238E27FC236}">
                <a16:creationId xmlns:a16="http://schemas.microsoft.com/office/drawing/2014/main" id="{B8B97A67-1278-D748-B283-72A877D2CC9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610E541-9A49-654C-8AA0-B7AE8CD0A761}"/>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22089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D2177D-A96A-BA47-983F-7B79B5241B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800C182-44F2-EC49-8C31-C558AF865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995759E-2EB5-FF43-BCE0-70BCF0A2D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D38D8E-DEB0-994C-AA6C-7315B262E4D9}"/>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6" name="Espace réservé du pied de page 5">
            <a:extLst>
              <a:ext uri="{FF2B5EF4-FFF2-40B4-BE49-F238E27FC236}">
                <a16:creationId xmlns:a16="http://schemas.microsoft.com/office/drawing/2014/main" id="{F4261E8B-E424-0B44-8486-8AED62D67F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3E25D0-7606-9F47-9A4D-8FA785862F4A}"/>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305039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54749-9615-7343-AC4A-FC538BC946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FA0D150-EE98-A945-800D-4E40C253A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FCA7879-2F9A-B841-B931-FFA7E2360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8E9A48-6333-D14E-8A63-7B8DA6D6FEF1}"/>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6" name="Espace réservé du pied de page 5">
            <a:extLst>
              <a:ext uri="{FF2B5EF4-FFF2-40B4-BE49-F238E27FC236}">
                <a16:creationId xmlns:a16="http://schemas.microsoft.com/office/drawing/2014/main" id="{69B65B93-A993-BC48-BF6D-E2B32FBD9A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68FCDD-F38C-B947-8AB4-0B2CE0BCE5CC}"/>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78871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0C5C5"/>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5AC60F9-92FA-3045-BF9C-A97BC4812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EE5AF7E-FE29-4B4F-A350-462449521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36B7EC-0FD1-AA45-9292-79638E66D9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E04BAF6A-698F-3549-992C-90EBA04F1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140E2AE-C498-7241-B1CB-89389BBF1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CF306-9247-B747-A6D5-428B80DC4568}" type="slidenum">
              <a:rPr lang="fr-FR" smtClean="0"/>
              <a:t>‹N°›</a:t>
            </a:fld>
            <a:endParaRPr lang="fr-FR"/>
          </a:p>
        </p:txBody>
      </p:sp>
    </p:spTree>
    <p:extLst>
      <p:ext uri="{BB962C8B-B14F-4D97-AF65-F5344CB8AC3E}">
        <p14:creationId xmlns:p14="http://schemas.microsoft.com/office/powerpoint/2010/main" val="341443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create.kahoot.it/share/les-droits-en-sante-situations/f09a914e-177e-43c1-8808-ce58059e0d1e"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Rectangle 4">
            <a:extLst>
              <a:ext uri="{FF2B5EF4-FFF2-40B4-BE49-F238E27FC236}">
                <a16:creationId xmlns:a16="http://schemas.microsoft.com/office/drawing/2014/main" id="{9157659C-2EFE-4232-8610-9D90FD2AF687}"/>
              </a:ext>
            </a:extLst>
          </p:cNvPr>
          <p:cNvSpPr/>
          <p:nvPr/>
        </p:nvSpPr>
        <p:spPr>
          <a:xfrm>
            <a:off x="7464614" y="1783959"/>
            <a:ext cx="4087306" cy="2889114"/>
          </a:xfrm>
          <a:prstGeom prst="rect">
            <a:avLst/>
          </a:prstGeom>
        </p:spPr>
        <p:txBody>
          <a:bodyPr vert="horz" lIns="91440" tIns="45720" rIns="91440" bIns="45720" rtlCol="0" anchor="b">
            <a:normAutofit fontScale="92500" lnSpcReduction="10000"/>
          </a:bodyPr>
          <a:lstStyle/>
          <a:p>
            <a:r>
              <a:rPr lang="fr-FR" sz="4000" b="1" dirty="0">
                <a:solidFill>
                  <a:srgbClr val="3B3B49"/>
                </a:solidFill>
                <a:latin typeface="Helvetica Neue" panose="02000503000000020004" pitchFamily="2" charset="0"/>
              </a:rPr>
              <a:t>Sensibilisation</a:t>
            </a:r>
            <a:r>
              <a:rPr lang="fr-FR" sz="4000" b="1" dirty="0">
                <a:solidFill>
                  <a:srgbClr val="3B3B49"/>
                </a:solidFill>
                <a:latin typeface="Helvetica Neue" panose="02000503000000020004" pitchFamily="2" charset="0"/>
                <a:ea typeface="Helvetica Neue" panose="02000503000000020004" pitchFamily="2" charset="0"/>
                <a:cs typeface="Helvetica Neue" panose="02000503000000020004" pitchFamily="2" charset="0"/>
              </a:rPr>
              <a:t> aux droits en santé </a:t>
            </a:r>
          </a:p>
          <a:p>
            <a:endParaRPr lang="fr-FR" sz="2800" b="1" dirty="0">
              <a:solidFill>
                <a:srgbClr val="3B3B49"/>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spcBef>
                <a:spcPct val="0"/>
              </a:spcBef>
              <a:spcAft>
                <a:spcPts val="600"/>
              </a:spcAft>
            </a:pPr>
            <a:r>
              <a:rPr lang="en-US" sz="3600" dirty="0">
                <a:solidFill>
                  <a:srgbClr val="3B3B49"/>
                </a:solidFill>
                <a:latin typeface="Helvetica Neue" panose="02000503000000020004"/>
                <a:ea typeface="+mj-ea"/>
                <a:cs typeface="+mj-cs"/>
              </a:rPr>
              <a:t>Séance courte </a:t>
            </a:r>
          </a:p>
          <a:p>
            <a:pPr>
              <a:lnSpc>
                <a:spcPct val="90000"/>
              </a:lnSpc>
              <a:spcBef>
                <a:spcPct val="0"/>
              </a:spcBef>
              <a:spcAft>
                <a:spcPts val="600"/>
              </a:spcAft>
            </a:pPr>
            <a:r>
              <a:rPr lang="en-US" sz="3600" dirty="0">
                <a:solidFill>
                  <a:srgbClr val="3B3B49"/>
                </a:solidFill>
                <a:latin typeface="Helvetica Neue" panose="02000503000000020004"/>
                <a:ea typeface="+mj-ea"/>
                <a:cs typeface="+mj-cs"/>
              </a:rPr>
              <a:t>30 min</a:t>
            </a:r>
          </a:p>
        </p:txBody>
      </p:sp>
      <p:pic>
        <p:nvPicPr>
          <p:cNvPr id="7" name="Image 6">
            <a:extLst>
              <a:ext uri="{FF2B5EF4-FFF2-40B4-BE49-F238E27FC236}">
                <a16:creationId xmlns:a16="http://schemas.microsoft.com/office/drawing/2014/main" id="{1A79F0E2-0E39-45CD-811A-253732030ED7}"/>
              </a:ext>
            </a:extLst>
          </p:cNvPr>
          <p:cNvPicPr>
            <a:picLocks noChangeAspect="1"/>
          </p:cNvPicPr>
          <p:nvPr/>
        </p:nvPicPr>
        <p:blipFill>
          <a:blip r:embed="rId3"/>
          <a:stretch>
            <a:fillRect/>
          </a:stretch>
        </p:blipFill>
        <p:spPr>
          <a:xfrm>
            <a:off x="10232308" y="5571742"/>
            <a:ext cx="1959691" cy="1286258"/>
          </a:xfrm>
          <a:prstGeom prst="rect">
            <a:avLst/>
          </a:prstGeom>
        </p:spPr>
      </p:pic>
    </p:spTree>
    <p:extLst>
      <p:ext uri="{BB962C8B-B14F-4D97-AF65-F5344CB8AC3E}">
        <p14:creationId xmlns:p14="http://schemas.microsoft.com/office/powerpoint/2010/main" val="25079038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0D0B87-9FAD-4AEF-BEE7-7ED9E8547B87}"/>
              </a:ext>
            </a:extLst>
          </p:cNvPr>
          <p:cNvSpPr/>
          <p:nvPr/>
        </p:nvSpPr>
        <p:spPr>
          <a:xfrm>
            <a:off x="974652" y="1253582"/>
            <a:ext cx="2386804"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470898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Situation 1</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i="1" dirty="0" err="1">
                <a:solidFill>
                  <a:srgbClr val="3B3B49"/>
                </a:solidFill>
                <a:latin typeface="Helvetica Neue" panose="02000503000000020004"/>
                <a:ea typeface="DengXian" panose="02010600030101010101" pitchFamily="2" charset="-122"/>
                <a:cs typeface="Times New Roman" panose="02020603050405020304" pitchFamily="18" charset="0"/>
              </a:rPr>
              <a:t>Flo</a:t>
            </a: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 a 17 ans et vient pour la prescription d’une contraception. En introduction, le médecin lui dit qu’elle pourrait faire frottis. </a:t>
            </a:r>
            <a:r>
              <a:rPr lang="fr-FR" sz="2400" i="1" dirty="0" err="1">
                <a:solidFill>
                  <a:srgbClr val="3B3B49"/>
                </a:solidFill>
                <a:latin typeface="Helvetica Neue" panose="02000503000000020004"/>
                <a:ea typeface="DengXian" panose="02010600030101010101" pitchFamily="2" charset="-122"/>
                <a:cs typeface="Times New Roman" panose="02020603050405020304" pitchFamily="18" charset="0"/>
              </a:rPr>
              <a:t>Flo</a:t>
            </a: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 est surprise : elle ne voit pas le lien et n’a a priori pas envie d’en faire un.</a:t>
            </a: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 </a:t>
            </a:r>
          </a:p>
          <a:p>
            <a:pPr algn="ctr"/>
            <a:r>
              <a:rPr lang="fr-FR" sz="2800" b="1" dirty="0">
                <a:solidFill>
                  <a:srgbClr val="FBF6BA"/>
                </a:solidFill>
                <a:latin typeface="Helvetica Neue" panose="02000503000000020004"/>
                <a:ea typeface="DengXian" panose="02010600030101010101" pitchFamily="2" charset="-122"/>
                <a:cs typeface="Times New Roman" panose="02020603050405020304" pitchFamily="18" charset="0"/>
              </a:rPr>
              <a:t>Quels droits en santé se cachent derrière cette situation ?</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Avoir accès à son dossier médical</a:t>
            </a:r>
          </a:p>
          <a:p>
            <a:pPr marL="514350" indent="-514350">
              <a:buFont typeface="+mj-lt"/>
              <a:buAutoNum type="arabicPeriod"/>
            </a:pPr>
            <a:r>
              <a:rPr lang="fr-FR" sz="2400" dirty="0">
                <a:solidFill>
                  <a:srgbClr val="FBF6BA"/>
                </a:solidFill>
                <a:latin typeface="Helvetica Neue" panose="02000503000000020004"/>
                <a:ea typeface="DengXian" panose="02010600030101010101" pitchFamily="2" charset="-122"/>
                <a:cs typeface="Times New Roman" panose="02020603050405020304" pitchFamily="18" charset="0"/>
              </a:rPr>
              <a:t>Avoir accès à une information complète et claire </a:t>
            </a:r>
          </a:p>
          <a:p>
            <a:pPr marL="514350" indent="-514350">
              <a:buFont typeface="+mj-lt"/>
              <a:buAutoNum type="arabicPeriod"/>
            </a:pPr>
            <a:r>
              <a:rPr lang="fr-FR" sz="2400" dirty="0">
                <a:solidFill>
                  <a:srgbClr val="FBF6BA"/>
                </a:solidFill>
                <a:latin typeface="Helvetica Neue" panose="02000503000000020004"/>
                <a:ea typeface="DengXian" panose="02010600030101010101" pitchFamily="2" charset="-122"/>
                <a:cs typeface="Times New Roman" panose="02020603050405020304" pitchFamily="18" charset="0"/>
              </a:rPr>
              <a:t>Pouvoir refuser un acte médical</a:t>
            </a:r>
            <a:endParaRPr lang="fr-FR" sz="2400" dirty="0">
              <a:solidFill>
                <a:srgbClr val="FBF6BA"/>
              </a:solidFill>
              <a:latin typeface="Helvetica Neue" panose="02000503000000020004"/>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290098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0D0B87-9FAD-4AEF-BEE7-7ED9E8547B87}"/>
              </a:ext>
            </a:extLst>
          </p:cNvPr>
          <p:cNvSpPr/>
          <p:nvPr/>
        </p:nvSpPr>
        <p:spPr>
          <a:xfrm>
            <a:off x="974652" y="1253582"/>
            <a:ext cx="2386804"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5816977"/>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Situation 1</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just"/>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L’information fournie par le médecin doit être </a:t>
            </a:r>
            <a:r>
              <a:rPr lang="fr-FR" sz="24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complète, claire et compréhensible</a:t>
            </a: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 pour que Flo puisse comprendre les tenants et aboutissants de ce frottis qu’elle n’avait pas anticipé, et </a:t>
            </a:r>
            <a:r>
              <a:rPr lang="fr-FR" sz="24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décider librement, de façon éclairée, si elle accepte ou refuse</a:t>
            </a: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 </a:t>
            </a:r>
          </a:p>
          <a:p>
            <a:pPr algn="just"/>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just"/>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Avant de donner son consentement, elle peut donc demander des précisions à son médecin, qui doit les lui fournir. </a:t>
            </a:r>
          </a:p>
          <a:p>
            <a:pPr algn="just"/>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just"/>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Elle </a:t>
            </a:r>
            <a:r>
              <a:rPr lang="fr-FR" sz="24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peut aussi décider de refuser un soin</a:t>
            </a: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 : toute personne (mineure ou majeure) peut refuser un soin.</a:t>
            </a:r>
          </a:p>
          <a:p>
            <a:pPr algn="just"/>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514350" indent="-514350">
              <a:buFont typeface="+mj-lt"/>
              <a:buAutoNum type="arabicPeriod"/>
            </a:pPr>
            <a:endParaRPr lang="fr-FR" sz="2800" dirty="0">
              <a:solidFill>
                <a:srgbClr val="3B3B49"/>
              </a:solidFill>
              <a:latin typeface="Helvetica Neue" panose="02000503000000020004"/>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28525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0D0B87-9FAD-4AEF-BEE7-7ED9E8547B87}"/>
              </a:ext>
            </a:extLst>
          </p:cNvPr>
          <p:cNvSpPr/>
          <p:nvPr/>
        </p:nvSpPr>
        <p:spPr>
          <a:xfrm>
            <a:off x="952829" y="1253582"/>
            <a:ext cx="2483718"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507831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Situation 2</a:t>
            </a: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John s’est fait opérer des ligaments de son genou. Il déménage à 100 km pour un nouveau travail et doit revoir un spécialiste pour son genou qui est de nouveau douloureux, mais celui-ci réclame des informations sur l’opération réalisée…</a:t>
            </a: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 </a:t>
            </a:r>
          </a:p>
          <a:p>
            <a:pPr algn="ctr"/>
            <a:r>
              <a:rPr lang="fr-FR" sz="2800" b="1" dirty="0">
                <a:solidFill>
                  <a:srgbClr val="FBF6BA"/>
                </a:solidFill>
                <a:latin typeface="Helvetica Neue" panose="02000503000000020004"/>
                <a:ea typeface="DengXian" panose="02010600030101010101" pitchFamily="2" charset="-122"/>
                <a:cs typeface="Times New Roman" panose="02020603050405020304" pitchFamily="18" charset="0"/>
              </a:rPr>
              <a:t>Quels droits en santé se cachent derrière cette situation ?</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Pouvoir consulter son dossier médical</a:t>
            </a: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Pouvoir consulter un autre médecin</a:t>
            </a: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Pouvoir choisir les informations qu’on partage avec son médecin</a:t>
            </a: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239472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6D8CC7-7C99-4EC2-9D86-1EE34151A24A}"/>
              </a:ext>
            </a:extLst>
          </p:cNvPr>
          <p:cNvSpPr/>
          <p:nvPr/>
        </p:nvSpPr>
        <p:spPr>
          <a:xfrm>
            <a:off x="952829" y="1253582"/>
            <a:ext cx="2483718"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507831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Situation 2</a:t>
            </a: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John s’est fait opérer des ligaments de son genou. Il déménage à 100 km pour un nouveau travail et doit revoir un spécialiste pour son genou qui est de nouveau douloureux, mais celui-ci réclame des informations sur l’opération réalisée…</a:t>
            </a: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 </a:t>
            </a:r>
          </a:p>
          <a:p>
            <a:pPr algn="ctr"/>
            <a:r>
              <a:rPr lang="fr-FR" sz="2800" b="1" dirty="0">
                <a:solidFill>
                  <a:srgbClr val="FBF6BA"/>
                </a:solidFill>
                <a:latin typeface="Helvetica Neue" panose="02000503000000020004"/>
                <a:ea typeface="DengXian" panose="02010600030101010101" pitchFamily="2" charset="-122"/>
                <a:cs typeface="Times New Roman" panose="02020603050405020304" pitchFamily="18" charset="0"/>
              </a:rPr>
              <a:t>Quel droit en santé se cachent derrière cette situation ?</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514350" indent="-514350">
              <a:buFont typeface="+mj-lt"/>
              <a:buAutoNum type="arabicPeriod"/>
            </a:pPr>
            <a:r>
              <a:rPr lang="fr-FR" sz="2400" dirty="0">
                <a:solidFill>
                  <a:srgbClr val="FBF6BA"/>
                </a:solidFill>
                <a:latin typeface="Helvetica Neue" panose="02000503000000020004"/>
                <a:ea typeface="DengXian" panose="02010600030101010101" pitchFamily="2" charset="-122"/>
                <a:cs typeface="Times New Roman" panose="02020603050405020304" pitchFamily="18" charset="0"/>
              </a:rPr>
              <a:t>Pouvoir consulter son dossier médical</a:t>
            </a:r>
          </a:p>
          <a:p>
            <a:pPr marL="514350" indent="-514350">
              <a:buFont typeface="+mj-lt"/>
              <a:buAutoNum type="arabicPeriod"/>
            </a:pPr>
            <a:r>
              <a:rPr lang="fr-FR" sz="2400" dirty="0">
                <a:solidFill>
                  <a:srgbClr val="FBF6BA"/>
                </a:solidFill>
                <a:latin typeface="Helvetica Neue" panose="02000503000000020004"/>
                <a:ea typeface="DengXian" panose="02010600030101010101" pitchFamily="2" charset="-122"/>
                <a:cs typeface="Times New Roman" panose="02020603050405020304" pitchFamily="18" charset="0"/>
              </a:rPr>
              <a:t>Pouvoir consulter un autre médecin</a:t>
            </a:r>
          </a:p>
          <a:p>
            <a:pPr marL="514350" indent="-514350">
              <a:buFont typeface="+mj-lt"/>
              <a:buAutoNum type="arabicPeriod"/>
            </a:pPr>
            <a:r>
              <a:rPr lang="fr-FR" sz="2400" dirty="0">
                <a:solidFill>
                  <a:srgbClr val="FBF6BA"/>
                </a:solidFill>
                <a:latin typeface="Helvetica Neue" panose="02000503000000020004"/>
                <a:ea typeface="DengXian" panose="02010600030101010101" pitchFamily="2" charset="-122"/>
                <a:cs typeface="Times New Roman" panose="02020603050405020304" pitchFamily="18" charset="0"/>
              </a:rPr>
              <a:t>Pouvoir choisir les informations qu’on partage avec son médecin</a:t>
            </a: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267716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30846-097E-4E49-B698-6434D89464D5}"/>
              </a:ext>
            </a:extLst>
          </p:cNvPr>
          <p:cNvSpPr/>
          <p:nvPr/>
        </p:nvSpPr>
        <p:spPr>
          <a:xfrm>
            <a:off x="952829" y="1253582"/>
            <a:ext cx="2483718"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4770537"/>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Situation 2</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just"/>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L’accès à l’information sur son état de santé et sur les interventions réalisées est un droit. </a:t>
            </a:r>
          </a:p>
          <a:p>
            <a:pPr algn="just"/>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just"/>
            <a:r>
              <a:rPr lang="fr-FR" sz="24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Tout patient peut accéder à son dossier médical sur demande écrite</a:t>
            </a: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 et le transmettre au professionnel de santé de son choix, </a:t>
            </a:r>
            <a:r>
              <a:rPr lang="fr-FR" sz="24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partiellement ou dans sa totalité</a:t>
            </a: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 </a:t>
            </a:r>
          </a:p>
          <a:p>
            <a:pPr algn="just"/>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Chacun a le choix de consulter tel ou tel médecin. C’est la </a:t>
            </a:r>
            <a:r>
              <a:rPr lang="fr-FR" sz="24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 liberté de choix du praticien et de l’établissement ». </a:t>
            </a: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116937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0D0B87-9FAD-4AEF-BEE7-7ED9E8547B87}"/>
              </a:ext>
            </a:extLst>
          </p:cNvPr>
          <p:cNvSpPr/>
          <p:nvPr/>
        </p:nvSpPr>
        <p:spPr>
          <a:xfrm>
            <a:off x="974652" y="1253582"/>
            <a:ext cx="2386804"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507831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Situation 3</a:t>
            </a: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Martin est parti passer les vacances chez des amis qui habitent en Haute-Savoie. Là-bas, il attrape une angine carabinée. Le médecin qu’il consulte, qui n’est pas son médecin traitant, lui demande de régler une facture bien plus haute que ce qu’il paye d’habitude pour une consultation…</a:t>
            </a: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 </a:t>
            </a:r>
          </a:p>
          <a:p>
            <a:pPr algn="ctr"/>
            <a:r>
              <a:rPr lang="fr-FR" sz="2800" b="1" dirty="0">
                <a:solidFill>
                  <a:srgbClr val="FBF6BA"/>
                </a:solidFill>
                <a:latin typeface="Helvetica Neue" panose="02000503000000020004"/>
                <a:ea typeface="DengXian" panose="02010600030101010101" pitchFamily="2" charset="-122"/>
                <a:cs typeface="Times New Roman" panose="02020603050405020304" pitchFamily="18" charset="0"/>
              </a:rPr>
              <a:t>Quels droits en santé se cachent derrière cette situation ?</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Consulter un médecin autre que son médecin traitant</a:t>
            </a: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Ne pas être discriminé dans l’accès aux soins</a:t>
            </a: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Être informé à l’avance sur les tarifs pratiqués</a:t>
            </a: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308509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0D0B87-9FAD-4AEF-BEE7-7ED9E8547B87}"/>
              </a:ext>
            </a:extLst>
          </p:cNvPr>
          <p:cNvSpPr/>
          <p:nvPr/>
        </p:nvSpPr>
        <p:spPr>
          <a:xfrm>
            <a:off x="974652" y="1253582"/>
            <a:ext cx="2386804"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507831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Situation 3</a:t>
            </a: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Martin est parti passer les vacances chez des amis qui habitent en Haute-Savoie. Là-bas, il attrape une angine carabinée. Le médecin qu’il consulte, qui n’est pas son médecin traitant, lui demande de régler une facture bien plus haute que ce qu’il paye d’habitude pour une consultation…</a:t>
            </a: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 </a:t>
            </a:r>
          </a:p>
          <a:p>
            <a:pPr algn="ctr"/>
            <a:r>
              <a:rPr lang="fr-FR" sz="2800" b="1" dirty="0">
                <a:solidFill>
                  <a:srgbClr val="FBF6BA"/>
                </a:solidFill>
                <a:latin typeface="Helvetica Neue" panose="02000503000000020004"/>
                <a:ea typeface="DengXian" panose="02010600030101010101" pitchFamily="2" charset="-122"/>
                <a:cs typeface="Times New Roman" panose="02020603050405020304" pitchFamily="18" charset="0"/>
              </a:rPr>
              <a:t>Quels droits en santé se cachent derrière cette situation ?</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514350" indent="-514350">
              <a:buFont typeface="+mj-lt"/>
              <a:buAutoNum type="arabicPeriod"/>
            </a:pPr>
            <a:r>
              <a:rPr lang="fr-FR" sz="2400" dirty="0">
                <a:solidFill>
                  <a:srgbClr val="FBF6BA"/>
                </a:solidFill>
                <a:latin typeface="Helvetica Neue" panose="02000503000000020004"/>
                <a:ea typeface="DengXian" panose="02010600030101010101" pitchFamily="2" charset="-122"/>
                <a:cs typeface="Times New Roman" panose="02020603050405020304" pitchFamily="18" charset="0"/>
              </a:rPr>
              <a:t>Consulter un médecin autre que son médecin traitant</a:t>
            </a: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Ne pas être discriminé dans l’accès aux soins</a:t>
            </a:r>
          </a:p>
          <a:p>
            <a:pPr marL="514350" indent="-514350">
              <a:buFont typeface="+mj-lt"/>
              <a:buAutoNum type="arabicPeriod"/>
            </a:pPr>
            <a:r>
              <a:rPr lang="fr-FR" sz="2400" dirty="0">
                <a:solidFill>
                  <a:srgbClr val="FBF6BA"/>
                </a:solidFill>
                <a:latin typeface="Helvetica Neue" panose="02000503000000020004"/>
                <a:ea typeface="DengXian" panose="02010600030101010101" pitchFamily="2" charset="-122"/>
                <a:cs typeface="Times New Roman" panose="02020603050405020304" pitchFamily="18" charset="0"/>
              </a:rPr>
              <a:t>Être informé à l’avance sur les tarifs pratiqués</a:t>
            </a: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195875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0D0B87-9FAD-4AEF-BEE7-7ED9E8547B87}"/>
              </a:ext>
            </a:extLst>
          </p:cNvPr>
          <p:cNvSpPr/>
          <p:nvPr/>
        </p:nvSpPr>
        <p:spPr>
          <a:xfrm>
            <a:off x="974652" y="1253582"/>
            <a:ext cx="2386804"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6247864"/>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Situation 3</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12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just"/>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Tout patient a le </a:t>
            </a:r>
            <a:r>
              <a:rPr lang="fr-FR" sz="20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droit de savoir à l’avance</a:t>
            </a:r>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 combien une consultation ou une intervention va lui coûter, et s’il y a ou non des dépassements d’honoraires. L’information doit être affichée en salle d’attente et à l’accueil ; </a:t>
            </a:r>
            <a:r>
              <a:rPr lang="fr-FR" sz="20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il ne faut pas hésiter à la demander</a:t>
            </a:r>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 </a:t>
            </a:r>
          </a:p>
          <a:p>
            <a:pPr algn="just"/>
            <a:endParaRPr lang="fr-FR" sz="20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just"/>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En </a:t>
            </a:r>
            <a:r>
              <a:rPr lang="fr-FR" sz="20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secteur 1</a:t>
            </a:r>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 les tarifs du médecin sont fixés par l’assurance maladie et il n’y a pas de dépassements d'honoraires. En revanche, le médecin conventionné en </a:t>
            </a:r>
            <a:r>
              <a:rPr lang="fr-FR" sz="20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secteur 2</a:t>
            </a:r>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 peut pratiquer des dépassements d'honoraires ; les honoraires supérieurs à 70€ doivent faire l’objet d’un devis. </a:t>
            </a:r>
          </a:p>
          <a:p>
            <a:pPr algn="just"/>
            <a:endParaRPr lang="fr-FR" sz="20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just"/>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Le niveau de remboursement dépend :</a:t>
            </a:r>
          </a:p>
          <a:p>
            <a:pPr marL="457200" indent="-457200" algn="just">
              <a:buFont typeface="Arial" panose="020B0604020202020204" pitchFamily="34" charset="0"/>
              <a:buChar char="•"/>
            </a:pPr>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du suivi ou non d’un parcours de soin coordonné</a:t>
            </a:r>
          </a:p>
          <a:p>
            <a:pPr marL="457200" indent="-457200" algn="just">
              <a:buFont typeface="Arial" panose="020B0604020202020204" pitchFamily="34" charset="0"/>
              <a:buChar char="•"/>
            </a:pPr>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du type de médecin consulté (généraliste ou spécialiste)</a:t>
            </a:r>
          </a:p>
          <a:p>
            <a:pPr marL="457200" indent="-457200" algn="just">
              <a:buFont typeface="Arial" panose="020B0604020202020204" pitchFamily="34" charset="0"/>
              <a:buChar char="•"/>
            </a:pPr>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du conventionnement de ce dernier (secteur 1 ou 2)</a:t>
            </a:r>
          </a:p>
          <a:p>
            <a:pPr marL="457200" indent="-457200" algn="just">
              <a:buFont typeface="Arial" panose="020B0604020202020204" pitchFamily="34" charset="0"/>
              <a:buChar char="•"/>
            </a:pPr>
            <a:endParaRPr lang="fr-FR" sz="20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just"/>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La </a:t>
            </a:r>
            <a:r>
              <a:rPr lang="fr-FR" sz="2000" dirty="0">
                <a:solidFill>
                  <a:srgbClr val="3B3B49"/>
                </a:solidFill>
                <a:highlight>
                  <a:srgbClr val="FBF6BA"/>
                </a:highlight>
                <a:latin typeface="Helvetica Neue" panose="02000503000000020004"/>
                <a:ea typeface="DengXian" panose="02010600030101010101" pitchFamily="2" charset="-122"/>
                <a:cs typeface="Times New Roman" panose="02020603050405020304" pitchFamily="18" charset="0"/>
              </a:rPr>
              <a:t>non-discrimination dans l’accès aux soins concerne le « refus de soin » </a:t>
            </a:r>
            <a:r>
              <a:rPr lang="fr-FR" sz="2000" dirty="0">
                <a:solidFill>
                  <a:srgbClr val="3B3B49"/>
                </a:solidFill>
                <a:latin typeface="Helvetica Neue" panose="02000503000000020004"/>
                <a:ea typeface="DengXian" panose="02010600030101010101" pitchFamily="2" charset="-122"/>
                <a:cs typeface="Times New Roman" panose="02020603050405020304" pitchFamily="18" charset="0"/>
              </a:rPr>
              <a:t>(illégal), en amont de consultations, sur des critères tels que le sexe, l’âge, l’origine ou le statut du bénéficiaire.</a:t>
            </a:r>
            <a:endParaRPr lang="fr-FR" sz="3200"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127975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Rectangle 7">
            <a:extLst>
              <a:ext uri="{FF2B5EF4-FFF2-40B4-BE49-F238E27FC236}">
                <a16:creationId xmlns:a16="http://schemas.microsoft.com/office/drawing/2014/main" id="{A5EDB1A3-E482-4904-BF0B-21203C020DCC}"/>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err="1">
                <a:ln>
                  <a:noFill/>
                </a:ln>
                <a:solidFill>
                  <a:srgbClr val="3B3B49"/>
                </a:solidFill>
                <a:effectLst/>
                <a:uLnTx/>
                <a:uFillTx/>
                <a:latin typeface="Helvetica Neue" panose="02000503000000020004"/>
                <a:ea typeface="+mn-ea"/>
                <a:cs typeface="+mn-cs"/>
              </a:rPr>
              <a:t>Débriefing</a:t>
            </a: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 et conclusion</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6 min</a:t>
            </a:r>
          </a:p>
        </p:txBody>
      </p:sp>
    </p:spTree>
    <p:extLst>
      <p:ext uri="{BB962C8B-B14F-4D97-AF65-F5344CB8AC3E}">
        <p14:creationId xmlns:p14="http://schemas.microsoft.com/office/powerpoint/2010/main" val="22268438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739157-BAAD-4599-BFA6-7B2039606794}"/>
              </a:ext>
            </a:extLst>
          </p:cNvPr>
          <p:cNvSpPr/>
          <p:nvPr/>
        </p:nvSpPr>
        <p:spPr>
          <a:xfrm>
            <a:off x="1002206" y="1253582"/>
            <a:ext cx="2970894"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5447645"/>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Texte à trous</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En matière de santé, le consentement donné par le patient doit être </a:t>
            </a:r>
            <a:r>
              <a:rPr lang="fr-FR" sz="2400" u="sng" dirty="0">
                <a:solidFill>
                  <a:srgbClr val="FBF6BA"/>
                </a:solidFill>
                <a:highlight>
                  <a:srgbClr val="FBF6BA"/>
                </a:highlight>
                <a:latin typeface="Helvetica Neue" panose="02000503000000020004"/>
                <a:ea typeface="DengXian" panose="02010600030101010101" pitchFamily="2" charset="-122"/>
                <a:cs typeface="Times New Roman" panose="02020603050405020304" pitchFamily="18" charset="0"/>
              </a:rPr>
              <a:t>libre</a:t>
            </a: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 et </a:t>
            </a:r>
            <a:r>
              <a:rPr lang="fr-FR" sz="2400" u="sng" dirty="0">
                <a:solidFill>
                  <a:srgbClr val="FBF6BA"/>
                </a:solidFill>
                <a:highlight>
                  <a:srgbClr val="FBF6BA"/>
                </a:highlight>
                <a:latin typeface="Helvetica Neue" panose="02000503000000020004"/>
                <a:ea typeface="DengXian" panose="02010600030101010101" pitchFamily="2" charset="-122"/>
                <a:cs typeface="Times New Roman" panose="02020603050405020304" pitchFamily="18" charset="0"/>
              </a:rPr>
              <a:t>éclairé</a:t>
            </a: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 Cela suppose que l’information donnée soit claire, complète et </a:t>
            </a:r>
            <a:r>
              <a:rPr lang="fr-FR" sz="2400" dirty="0">
                <a:solidFill>
                  <a:prstClr val="black"/>
                </a:solidFill>
                <a:latin typeface="Helvetica Neue" panose="02000503000000020004"/>
                <a:ea typeface="DengXian" panose="02010600030101010101" pitchFamily="2" charset="-122"/>
                <a:cs typeface="Times New Roman" panose="02020603050405020304" pitchFamily="18" charset="0"/>
              </a:rPr>
              <a:t>adaptée au </a:t>
            </a: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niveau de compréhension du patient.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Le patient a aussi le droit de savoir ce que contient son </a:t>
            </a:r>
            <a:r>
              <a:rPr lang="fr-FR" sz="2400" u="sng" dirty="0">
                <a:solidFill>
                  <a:srgbClr val="FBF6BA"/>
                </a:solidFill>
                <a:highlight>
                  <a:srgbClr val="FBF6BA"/>
                </a:highlight>
                <a:latin typeface="Helvetica Neue" panose="02000503000000020004"/>
                <a:ea typeface="DengXian" panose="02010600030101010101" pitchFamily="2" charset="-122"/>
                <a:cs typeface="Times New Roman" panose="02020603050405020304" pitchFamily="18" charset="0"/>
              </a:rPr>
              <a:t>dossier médical </a:t>
            </a: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 il peut le récupérer en faisant une demande </a:t>
            </a:r>
            <a:r>
              <a:rPr lang="fr-FR" sz="2400" u="sng" dirty="0">
                <a:solidFill>
                  <a:srgbClr val="FBF6BA"/>
                </a:solidFill>
                <a:highlight>
                  <a:srgbClr val="FBF6BA"/>
                </a:highlight>
                <a:latin typeface="Helvetica Neue" panose="02000503000000020004"/>
                <a:ea typeface="DengXian" panose="02010600030101010101" pitchFamily="2" charset="-122"/>
                <a:cs typeface="Times New Roman" panose="02020603050405020304" pitchFamily="18" charset="0"/>
              </a:rPr>
              <a:t>écrite</a:t>
            </a: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 Il peut décider de transmettre ou non les </a:t>
            </a:r>
            <a:r>
              <a:rPr lang="fr-FR" sz="2400" u="sng" dirty="0">
                <a:solidFill>
                  <a:srgbClr val="FBF6BA"/>
                </a:solidFill>
                <a:highlight>
                  <a:srgbClr val="FBF6BA"/>
                </a:highlight>
                <a:latin typeface="Helvetica Neue" panose="02000503000000020004"/>
                <a:ea typeface="DengXian" panose="02010600030101010101" pitchFamily="2" charset="-122"/>
                <a:cs typeface="Times New Roman" panose="02020603050405020304" pitchFamily="18" charset="0"/>
              </a:rPr>
              <a:t>informations</a:t>
            </a: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 qu’il contient sur son parcours de soins et sur son état de santé à d’autres </a:t>
            </a:r>
            <a:r>
              <a:rPr lang="fr-FR" sz="2400" u="sng" dirty="0">
                <a:solidFill>
                  <a:srgbClr val="FBF6BA"/>
                </a:solidFill>
                <a:highlight>
                  <a:srgbClr val="FBF6BA"/>
                </a:highlight>
                <a:latin typeface="Helvetica Neue" panose="02000503000000020004"/>
                <a:ea typeface="DengXian" panose="02010600030101010101" pitchFamily="2" charset="-122"/>
                <a:cs typeface="Times New Roman" panose="02020603050405020304" pitchFamily="18" charset="0"/>
              </a:rPr>
              <a:t>médecins</a:t>
            </a: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Enfin, le patient a le droit d’être informé sur les </a:t>
            </a:r>
            <a:r>
              <a:rPr lang="fr-FR" sz="2400" u="sng" dirty="0">
                <a:solidFill>
                  <a:srgbClr val="FBF6BA"/>
                </a:solidFill>
                <a:highlight>
                  <a:srgbClr val="FBF6BA"/>
                </a:highlight>
                <a:latin typeface="Helvetica Neue" panose="02000503000000020004"/>
                <a:ea typeface="DengXian" panose="02010600030101010101" pitchFamily="2" charset="-122"/>
                <a:cs typeface="Times New Roman" panose="02020603050405020304" pitchFamily="18" charset="0"/>
              </a:rPr>
              <a:t>tarifs</a:t>
            </a: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 pratiqués par les professionnels de santé qu’il consulte. Si les montants des honoraires sont supérieurs à 70€, un </a:t>
            </a:r>
            <a:r>
              <a:rPr lang="fr-FR" sz="2400" u="sng" dirty="0">
                <a:solidFill>
                  <a:srgbClr val="FBF6BA"/>
                </a:solidFill>
                <a:highlight>
                  <a:srgbClr val="FBF6BA"/>
                </a:highlight>
                <a:latin typeface="Helvetica Neue" panose="02000503000000020004"/>
                <a:ea typeface="DengXian" panose="02010600030101010101" pitchFamily="2" charset="-122"/>
                <a:cs typeface="Times New Roman" panose="02020603050405020304" pitchFamily="18" charset="0"/>
              </a:rPr>
              <a:t>devis</a:t>
            </a: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 doit être établi par le professionnel de santé. </a:t>
            </a:r>
          </a:p>
          <a:p>
            <a:pPr marL="457200" indent="-457200" algn="just">
              <a:buFont typeface="Arial" panose="020B0604020202020204" pitchFamily="34" charset="0"/>
              <a:buChar char="•"/>
            </a:pPr>
            <a:endParaRPr lang="fr-FR" sz="2800"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265587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5B07-2EC2-164D-B4A3-A5614BCB2A9D}"/>
              </a:ext>
            </a:extLst>
          </p:cNvPr>
          <p:cNvSpPr/>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a:solidFill>
                  <a:srgbClr val="3B3B49"/>
                </a:solidFill>
                <a:latin typeface="Helvetica Neue" panose="02000503000000020004"/>
                <a:ea typeface="+mj-ea"/>
                <a:cs typeface="+mj-cs"/>
              </a:rPr>
              <a:t>Introduction </a:t>
            </a:r>
          </a:p>
          <a:p>
            <a:pPr>
              <a:lnSpc>
                <a:spcPct val="90000"/>
              </a:lnSpc>
              <a:spcBef>
                <a:spcPct val="0"/>
              </a:spcBef>
              <a:spcAft>
                <a:spcPts val="600"/>
              </a:spcAft>
            </a:pPr>
            <a:r>
              <a:rPr lang="en-US" sz="3600" dirty="0">
                <a:solidFill>
                  <a:srgbClr val="3B3B49"/>
                </a:solidFill>
                <a:latin typeface="Helvetica Neue" panose="02000503000000020004"/>
                <a:ea typeface="+mj-ea"/>
                <a:cs typeface="+mj-cs"/>
              </a:rPr>
              <a:t>6 min</a:t>
            </a:r>
          </a:p>
        </p:txBody>
      </p:sp>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49317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0D0B87-9FAD-4AEF-BEE7-7ED9E8547B87}"/>
              </a:ext>
            </a:extLst>
          </p:cNvPr>
          <p:cNvSpPr/>
          <p:nvPr/>
        </p:nvSpPr>
        <p:spPr>
          <a:xfrm>
            <a:off x="1002206" y="1253582"/>
            <a:ext cx="2970894"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5447645"/>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Texte à trous</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Helvetica Neue" panose="02000503000000020004"/>
                <a:ea typeface="DengXian" panose="02010600030101010101" pitchFamily="2" charset="-122"/>
                <a:cs typeface="Times New Roman" panose="02020603050405020304" pitchFamily="18" charset="0"/>
              </a:rPr>
              <a:t>En </a:t>
            </a: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matière de santé, le consentement donné par le patient doit être </a:t>
            </a:r>
            <a:r>
              <a:rPr lang="fr-FR" sz="2400" dirty="0">
                <a:highlight>
                  <a:srgbClr val="FBF6BA"/>
                </a:highlight>
                <a:latin typeface="Helvetica Neue" panose="02000503000000020004"/>
                <a:ea typeface="DengXian" panose="02010600030101010101" pitchFamily="2" charset="-122"/>
                <a:cs typeface="Times New Roman" panose="02020603050405020304" pitchFamily="18" charset="0"/>
              </a:rPr>
              <a:t>libre</a:t>
            </a: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 et </a:t>
            </a:r>
            <a:r>
              <a:rPr lang="fr-FR" sz="2400" dirty="0">
                <a:highlight>
                  <a:srgbClr val="FBF6BA"/>
                </a:highlight>
                <a:latin typeface="Helvetica Neue" panose="02000503000000020004"/>
                <a:ea typeface="DengXian" panose="02010600030101010101" pitchFamily="2" charset="-122"/>
                <a:cs typeface="Times New Roman" panose="02020603050405020304" pitchFamily="18" charset="0"/>
              </a:rPr>
              <a:t>éclairé</a:t>
            </a: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 Cela </a:t>
            </a:r>
            <a:r>
              <a:rPr lang="fr-FR" sz="2400" dirty="0">
                <a:latin typeface="Helvetica Neue" panose="02000503000000020004"/>
                <a:ea typeface="DengXian" panose="02010600030101010101" pitchFamily="2" charset="-122"/>
                <a:cs typeface="Times New Roman" panose="02020603050405020304" pitchFamily="18" charset="0"/>
              </a:rPr>
              <a:t>suppose que l’information donnée soit claire, complète et adaptée au niveau </a:t>
            </a: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de compréhension du patient.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Le patient a aussi le droit de savoir ce que contient son </a:t>
            </a:r>
            <a:r>
              <a:rPr lang="fr-FR" sz="2400" dirty="0">
                <a:highlight>
                  <a:srgbClr val="FBF6BA"/>
                </a:highlight>
                <a:latin typeface="Helvetica Neue" panose="02000503000000020004"/>
                <a:ea typeface="DengXian" panose="02010600030101010101" pitchFamily="2" charset="-122"/>
                <a:cs typeface="Times New Roman" panose="02020603050405020304" pitchFamily="18" charset="0"/>
              </a:rPr>
              <a:t>dossier médical </a:t>
            </a: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 il peut le récupérer en faisant une demande </a:t>
            </a:r>
            <a:r>
              <a:rPr lang="fr-FR" sz="2400" dirty="0">
                <a:highlight>
                  <a:srgbClr val="FBF6BA"/>
                </a:highlight>
                <a:latin typeface="Helvetica Neue" panose="02000503000000020004"/>
                <a:ea typeface="DengXian" panose="02010600030101010101" pitchFamily="2" charset="-122"/>
                <a:cs typeface="Times New Roman" panose="02020603050405020304" pitchFamily="18" charset="0"/>
              </a:rPr>
              <a:t>écrite</a:t>
            </a: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 Il peut décider de transmettre ou non les </a:t>
            </a:r>
            <a:r>
              <a:rPr lang="fr-FR" sz="2400" dirty="0">
                <a:highlight>
                  <a:srgbClr val="FBF6BA"/>
                </a:highlight>
                <a:latin typeface="Helvetica Neue" panose="02000503000000020004"/>
                <a:ea typeface="DengXian" panose="02010600030101010101" pitchFamily="2" charset="-122"/>
                <a:cs typeface="Times New Roman" panose="02020603050405020304" pitchFamily="18" charset="0"/>
              </a:rPr>
              <a:t>informations</a:t>
            </a: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 qu’il contient sur son parcours de soins et sur son état de santé à d’autres </a:t>
            </a:r>
            <a:r>
              <a:rPr lang="fr-FR" sz="2400" dirty="0">
                <a:highlight>
                  <a:srgbClr val="FBF6BA"/>
                </a:highlight>
                <a:latin typeface="Helvetica Neue" panose="02000503000000020004"/>
                <a:ea typeface="DengXian" panose="02010600030101010101" pitchFamily="2" charset="-122"/>
                <a:cs typeface="Times New Roman" panose="02020603050405020304" pitchFamily="18" charset="0"/>
              </a:rPr>
              <a:t>médecins</a:t>
            </a: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Enfin, le patient a le droit d’être informé sur les </a:t>
            </a:r>
            <a:r>
              <a:rPr lang="fr-FR" sz="2400" dirty="0">
                <a:highlight>
                  <a:srgbClr val="FBF6BA"/>
                </a:highlight>
                <a:latin typeface="Helvetica Neue" panose="02000503000000020004"/>
                <a:ea typeface="DengXian" panose="02010600030101010101" pitchFamily="2" charset="-122"/>
                <a:cs typeface="Times New Roman" panose="02020603050405020304" pitchFamily="18" charset="0"/>
              </a:rPr>
              <a:t>tarifs</a:t>
            </a: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 pratiqués par les professionnels de santé qu’il consulte. Si les montants des honoraires sont supérieurs à 70€, un </a:t>
            </a:r>
            <a:r>
              <a:rPr lang="fr-FR" sz="2400" dirty="0">
                <a:highlight>
                  <a:srgbClr val="FBF6BA"/>
                </a:highlight>
                <a:latin typeface="Helvetica Neue" panose="02000503000000020004"/>
                <a:ea typeface="DengXian" panose="02010600030101010101" pitchFamily="2" charset="-122"/>
                <a:cs typeface="Times New Roman" panose="02020603050405020304" pitchFamily="18" charset="0"/>
              </a:rPr>
              <a:t>devis</a:t>
            </a:r>
            <a:r>
              <a:rPr kumimoji="0" lang="fr-FR" sz="2400" b="0" i="0" strike="noStrike" kern="1200" cap="none" spc="0" normalizeH="0" baseline="0" noProof="0" dirty="0">
                <a:ln>
                  <a:noFill/>
                </a:ln>
                <a:effectLst/>
                <a:uLnTx/>
                <a:uFillTx/>
                <a:latin typeface="Helvetica Neue" panose="02000503000000020004"/>
                <a:ea typeface="DengXian" panose="02010600030101010101" pitchFamily="2" charset="-122"/>
                <a:cs typeface="Times New Roman" panose="02020603050405020304" pitchFamily="18" charset="0"/>
              </a:rPr>
              <a:t> doit être établi par le professionnel de santé. </a:t>
            </a:r>
          </a:p>
          <a:p>
            <a:pPr marL="457200" indent="-457200" algn="just">
              <a:buFont typeface="Arial" panose="020B0604020202020204" pitchFamily="34" charset="0"/>
              <a:buChar char="•"/>
            </a:pPr>
            <a:endParaRPr lang="fr-FR" sz="2800"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97668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2527461"/>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04721"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70069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Droits vus</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285750" indent="-285750">
              <a:lnSpc>
                <a:spcPct val="107000"/>
              </a:lnSpc>
              <a:spcAft>
                <a:spcPts val="0"/>
              </a:spcAft>
              <a:buFont typeface="Arial" panose="020B0604020202020204" pitchFamily="34" charset="0"/>
              <a:buChar char="•"/>
              <a:defRPr/>
            </a:pP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Droit à l’accès aux soins</a:t>
            </a:r>
          </a:p>
          <a:p>
            <a:pPr marL="285750" indent="-285750">
              <a:lnSpc>
                <a:spcPct val="107000"/>
              </a:lnSpc>
              <a:spcAft>
                <a:spcPts val="0"/>
              </a:spcAft>
              <a:buFont typeface="Arial" panose="020B0604020202020204" pitchFamily="34" charset="0"/>
              <a:buChar char="•"/>
              <a:defRPr/>
            </a:pP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Droit à l’accès de l’information</a:t>
            </a:r>
          </a:p>
          <a:p>
            <a:pPr marL="285750" indent="-285750">
              <a:lnSpc>
                <a:spcPct val="107000"/>
              </a:lnSpc>
              <a:spcAft>
                <a:spcPts val="0"/>
              </a:spcAft>
              <a:buFont typeface="Arial" panose="020B0604020202020204" pitchFamily="34" charset="0"/>
              <a:buChar char="•"/>
              <a:defRPr/>
            </a:pP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Droit au consentement libre et éclairé</a:t>
            </a:r>
          </a:p>
          <a:p>
            <a:pPr marL="285750" indent="-285750">
              <a:lnSpc>
                <a:spcPct val="107000"/>
              </a:lnSpc>
              <a:spcAft>
                <a:spcPts val="0"/>
              </a:spcAft>
              <a:buFont typeface="Arial" panose="020B0604020202020204" pitchFamily="34" charset="0"/>
              <a:buChar char="•"/>
              <a:defRPr/>
            </a:pP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Droit à la confidentialité</a:t>
            </a:r>
          </a:p>
        </p:txBody>
      </p:sp>
    </p:spTree>
    <p:extLst>
      <p:ext uri="{BB962C8B-B14F-4D97-AF65-F5344CB8AC3E}">
        <p14:creationId xmlns:p14="http://schemas.microsoft.com/office/powerpoint/2010/main" val="351414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0F156F-B7DB-41AB-8231-840B88AD82CA}"/>
              </a:ext>
            </a:extLst>
          </p:cNvPr>
          <p:cNvPicPr>
            <a:picLocks noChangeAspect="1"/>
          </p:cNvPicPr>
          <p:nvPr/>
        </p:nvPicPr>
        <p:blipFill rotWithShape="1">
          <a:blip r:embed="rId2"/>
          <a:srcRect l="5167" t="41181" r="68333" b="11685"/>
          <a:stretch/>
        </p:blipFill>
        <p:spPr>
          <a:xfrm>
            <a:off x="3675771" y="635909"/>
            <a:ext cx="4840458" cy="4840458"/>
          </a:xfrm>
          <a:prstGeom prst="rect">
            <a:avLst/>
          </a:prstGeom>
        </p:spPr>
      </p:pic>
      <p:sp>
        <p:nvSpPr>
          <p:cNvPr id="5" name="ZoneTexte 4">
            <a:extLst>
              <a:ext uri="{FF2B5EF4-FFF2-40B4-BE49-F238E27FC236}">
                <a16:creationId xmlns:a16="http://schemas.microsoft.com/office/drawing/2014/main" id="{E6FE2AA9-FCC3-4C4B-8EEB-C13B913BEEE7}"/>
              </a:ext>
            </a:extLst>
          </p:cNvPr>
          <p:cNvSpPr txBox="1"/>
          <p:nvPr/>
        </p:nvSpPr>
        <p:spPr>
          <a:xfrm>
            <a:off x="-1" y="6009207"/>
            <a:ext cx="12192001" cy="523220"/>
          </a:xfrm>
          <a:prstGeom prst="rect">
            <a:avLst/>
          </a:prstGeom>
          <a:noFill/>
        </p:spPr>
        <p:txBody>
          <a:bodyPr wrap="square" rtlCol="0">
            <a:spAutoFit/>
          </a:bodyPr>
          <a:lstStyle/>
          <a:p>
            <a:pPr algn="ctr"/>
            <a:r>
              <a:rPr lang="fr-FR" sz="2800" i="1" dirty="0">
                <a:solidFill>
                  <a:srgbClr val="3B3B49"/>
                </a:solidFill>
                <a:latin typeface="Helvetica Neue" panose="02000503000000020004"/>
              </a:rPr>
              <a:t>Plus d’infos : https://www.france-assos-sante.org/sante-info-droits/</a:t>
            </a:r>
          </a:p>
        </p:txBody>
      </p:sp>
      <p:sp>
        <p:nvSpPr>
          <p:cNvPr id="7" name="Bulle narrative : rectangle à coins arrondis 6">
            <a:extLst>
              <a:ext uri="{FF2B5EF4-FFF2-40B4-BE49-F238E27FC236}">
                <a16:creationId xmlns:a16="http://schemas.microsoft.com/office/drawing/2014/main" id="{12D11777-C56F-4977-864B-E94603E432F6}"/>
              </a:ext>
            </a:extLst>
          </p:cNvPr>
          <p:cNvSpPr/>
          <p:nvPr/>
        </p:nvSpPr>
        <p:spPr>
          <a:xfrm>
            <a:off x="8859915" y="195309"/>
            <a:ext cx="3000652" cy="2278054"/>
          </a:xfrm>
          <a:prstGeom prst="wedgeRoundRectCallout">
            <a:avLst>
              <a:gd name="adj1" fmla="val -50419"/>
              <a:gd name="adj2" fmla="val 66007"/>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3B3B49"/>
                </a:solidFill>
                <a:latin typeface="Helvetica Neue" panose="02000503000000020004"/>
              </a:rPr>
              <a:t>Permanence où des juristes en santé sont disponibles gratuitement pour répondre à toutes vos questions en matière de droits en santé</a:t>
            </a:r>
          </a:p>
        </p:txBody>
      </p:sp>
    </p:spTree>
    <p:extLst>
      <p:ext uri="{BB962C8B-B14F-4D97-AF65-F5344CB8AC3E}">
        <p14:creationId xmlns:p14="http://schemas.microsoft.com/office/powerpoint/2010/main" val="417587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549585-0396-4A21-A51B-C44A1F410582}"/>
              </a:ext>
            </a:extLst>
          </p:cNvPr>
          <p:cNvSpPr/>
          <p:nvPr/>
        </p:nvSpPr>
        <p:spPr>
          <a:xfrm>
            <a:off x="6715760" y="1564641"/>
            <a:ext cx="4978400" cy="3627119"/>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B3CB94C0-2E70-40B2-8A0A-356900337073}"/>
              </a:ext>
            </a:extLst>
          </p:cNvPr>
          <p:cNvPicPr>
            <a:picLocks noChangeAspect="1"/>
          </p:cNvPicPr>
          <p:nvPr/>
        </p:nvPicPr>
        <p:blipFill rotWithShape="1">
          <a:blip r:embed="rId2"/>
          <a:srcRect l="30626"/>
          <a:stretch/>
        </p:blipFill>
        <p:spPr>
          <a:xfrm>
            <a:off x="680720" y="106392"/>
            <a:ext cx="5819676" cy="6645216"/>
          </a:xfrm>
          <a:prstGeom prst="rect">
            <a:avLst/>
          </a:prstGeom>
        </p:spPr>
      </p:pic>
      <p:sp>
        <p:nvSpPr>
          <p:cNvPr id="28" name="Rectangle 27">
            <a:extLst>
              <a:ext uri="{FF2B5EF4-FFF2-40B4-BE49-F238E27FC236}">
                <a16:creationId xmlns:a16="http://schemas.microsoft.com/office/drawing/2014/main" id="{00CC5AC2-1946-4F48-8CDF-9197BADC9FC7}"/>
              </a:ext>
            </a:extLst>
          </p:cNvPr>
          <p:cNvSpPr/>
          <p:nvPr/>
        </p:nvSpPr>
        <p:spPr>
          <a:xfrm>
            <a:off x="6695440" y="1357238"/>
            <a:ext cx="4978400" cy="3946281"/>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600"/>
              </a:spcAft>
              <a:buClrTx/>
              <a:buSzTx/>
              <a:buFontTx/>
              <a:buNone/>
              <a:tabLst/>
              <a:defRPr/>
            </a:pP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Que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pensez-vous</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de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cette</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statistique</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 </a:t>
            </a:r>
            <a:endParaRPr kumimoji="0" lang="en-US" sz="6000" b="0" i="0" u="none" strike="noStrike" kern="1200" cap="none" spc="0" normalizeH="0" baseline="0" noProof="0" dirty="0">
              <a:ln>
                <a:noFill/>
              </a:ln>
              <a:solidFill>
                <a:srgbClr val="3B3B49"/>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255258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DDA32619-1963-9846-94C0-3103C1B18681}"/>
              </a:ext>
            </a:extLst>
          </p:cNvPr>
          <p:cNvGrpSpPr/>
          <p:nvPr/>
        </p:nvGrpSpPr>
        <p:grpSpPr>
          <a:xfrm>
            <a:off x="1769428" y="0"/>
            <a:ext cx="3857625" cy="6858000"/>
            <a:chOff x="3756621" y="0"/>
            <a:chExt cx="3857625" cy="6858000"/>
          </a:xfrm>
        </p:grpSpPr>
        <p:pic>
          <p:nvPicPr>
            <p:cNvPr id="5" name="Image 4" descr="Une image contenant plane, signe, moniteur, avant&#10;&#10;Description générée automatiquement">
              <a:extLst>
                <a:ext uri="{FF2B5EF4-FFF2-40B4-BE49-F238E27FC236}">
                  <a16:creationId xmlns:a16="http://schemas.microsoft.com/office/drawing/2014/main" id="{0FC4A71E-D978-AA46-902E-BAE74624CA08}"/>
                </a:ext>
              </a:extLst>
            </p:cNvPr>
            <p:cNvPicPr>
              <a:picLocks noChangeAspect="1"/>
            </p:cNvPicPr>
            <p:nvPr/>
          </p:nvPicPr>
          <p:blipFill>
            <a:blip r:embed="rId2"/>
            <a:stretch>
              <a:fillRect/>
            </a:stretch>
          </p:blipFill>
          <p:spPr>
            <a:xfrm>
              <a:off x="3756621" y="0"/>
              <a:ext cx="3857625" cy="6858000"/>
            </a:xfrm>
            <a:prstGeom prst="rect">
              <a:avLst/>
            </a:prstGeom>
          </p:spPr>
        </p:pic>
        <p:grpSp>
          <p:nvGrpSpPr>
            <p:cNvPr id="4" name="Groupe 3">
              <a:extLst>
                <a:ext uri="{FF2B5EF4-FFF2-40B4-BE49-F238E27FC236}">
                  <a16:creationId xmlns:a16="http://schemas.microsoft.com/office/drawing/2014/main" id="{E1B37479-7B72-D249-B70A-DE22AAD27523}"/>
                </a:ext>
              </a:extLst>
            </p:cNvPr>
            <p:cNvGrpSpPr/>
            <p:nvPr/>
          </p:nvGrpSpPr>
          <p:grpSpPr>
            <a:xfrm>
              <a:off x="3973638" y="1358721"/>
              <a:ext cx="3629023" cy="933088"/>
              <a:chOff x="3985222" y="2653697"/>
              <a:chExt cx="3629023" cy="933088"/>
            </a:xfrm>
          </p:grpSpPr>
          <p:grpSp>
            <p:nvGrpSpPr>
              <p:cNvPr id="9" name="Groupe 8">
                <a:extLst>
                  <a:ext uri="{FF2B5EF4-FFF2-40B4-BE49-F238E27FC236}">
                    <a16:creationId xmlns:a16="http://schemas.microsoft.com/office/drawing/2014/main" id="{BADE3D40-610C-4B4E-B34D-0EB15E50F22C}"/>
                  </a:ext>
                </a:extLst>
              </p:cNvPr>
              <p:cNvGrpSpPr/>
              <p:nvPr/>
            </p:nvGrpSpPr>
            <p:grpSpPr>
              <a:xfrm>
                <a:off x="3985222" y="2653697"/>
                <a:ext cx="3629023" cy="586331"/>
                <a:chOff x="6400600" y="1321454"/>
                <a:chExt cx="2650879" cy="482961"/>
              </a:xfrm>
            </p:grpSpPr>
            <p:pic>
              <p:nvPicPr>
                <p:cNvPr id="7" name="Image 6" descr="Une image contenant texte&#10;&#10;Description générée automatiquement">
                  <a:extLst>
                    <a:ext uri="{FF2B5EF4-FFF2-40B4-BE49-F238E27FC236}">
                      <a16:creationId xmlns:a16="http://schemas.microsoft.com/office/drawing/2014/main" id="{02C864E3-C4D5-C645-B8DA-DECE8619478F}"/>
                    </a:ext>
                  </a:extLst>
                </p:cNvPr>
                <p:cNvPicPr>
                  <a:picLocks noChangeAspect="1"/>
                </p:cNvPicPr>
                <p:nvPr/>
              </p:nvPicPr>
              <p:blipFill rotWithShape="1">
                <a:blip r:embed="rId3"/>
                <a:srcRect l="29956" t="18629" b="74182"/>
                <a:stretch/>
              </p:blipFill>
              <p:spPr>
                <a:xfrm>
                  <a:off x="6400600" y="1321454"/>
                  <a:ext cx="2650879" cy="482961"/>
                </a:xfrm>
                <a:prstGeom prst="rect">
                  <a:avLst/>
                </a:prstGeom>
              </p:spPr>
            </p:pic>
            <p:sp>
              <p:nvSpPr>
                <p:cNvPr id="8" name="Rectangle : coins arrondis 7">
                  <a:extLst>
                    <a:ext uri="{FF2B5EF4-FFF2-40B4-BE49-F238E27FC236}">
                      <a16:creationId xmlns:a16="http://schemas.microsoft.com/office/drawing/2014/main" id="{64727715-68F3-0F45-8145-56791F92F55A}"/>
                    </a:ext>
                  </a:extLst>
                </p:cNvPr>
                <p:cNvSpPr/>
                <p:nvPr/>
              </p:nvSpPr>
              <p:spPr>
                <a:xfrm>
                  <a:off x="6530586" y="1427644"/>
                  <a:ext cx="2129667" cy="253672"/>
                </a:xfrm>
                <a:prstGeom prst="roundRect">
                  <a:avLst/>
                </a:prstGeom>
                <a:solidFill>
                  <a:srgbClr val="9A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Rectangle : coins arrondis 12">
                <a:extLst>
                  <a:ext uri="{FF2B5EF4-FFF2-40B4-BE49-F238E27FC236}">
                    <a16:creationId xmlns:a16="http://schemas.microsoft.com/office/drawing/2014/main" id="{D7331352-1CA5-AB45-BA40-CB02C93FC43A}"/>
                  </a:ext>
                </a:extLst>
              </p:cNvPr>
              <p:cNvSpPr/>
              <p:nvPr/>
            </p:nvSpPr>
            <p:spPr>
              <a:xfrm>
                <a:off x="3985223" y="3003211"/>
                <a:ext cx="3367422" cy="583574"/>
              </a:xfrm>
              <a:prstGeom prst="roundRect">
                <a:avLst/>
              </a:prstGeom>
              <a:solidFill>
                <a:srgbClr val="9A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 name="Groupe 2">
              <a:extLst>
                <a:ext uri="{FF2B5EF4-FFF2-40B4-BE49-F238E27FC236}">
                  <a16:creationId xmlns:a16="http://schemas.microsoft.com/office/drawing/2014/main" id="{C2376E6D-5051-5F49-B184-96672ED937FB}"/>
                </a:ext>
              </a:extLst>
            </p:cNvPr>
            <p:cNvGrpSpPr/>
            <p:nvPr/>
          </p:nvGrpSpPr>
          <p:grpSpPr>
            <a:xfrm>
              <a:off x="3756621" y="2353456"/>
              <a:ext cx="3629023" cy="1550694"/>
              <a:chOff x="3793132" y="1403511"/>
              <a:chExt cx="3063713" cy="1128493"/>
            </a:xfrm>
          </p:grpSpPr>
          <p:pic>
            <p:nvPicPr>
              <p:cNvPr id="17" name="Image 16" descr="Une image contenant texte&#10;&#10;Description générée automatiquement">
                <a:extLst>
                  <a:ext uri="{FF2B5EF4-FFF2-40B4-BE49-F238E27FC236}">
                    <a16:creationId xmlns:a16="http://schemas.microsoft.com/office/drawing/2014/main" id="{83C38062-5509-D841-9608-7C29954E8FB1}"/>
                  </a:ext>
                </a:extLst>
              </p:cNvPr>
              <p:cNvPicPr>
                <a:picLocks noChangeAspect="1"/>
              </p:cNvPicPr>
              <p:nvPr/>
            </p:nvPicPr>
            <p:blipFill rotWithShape="1">
              <a:blip r:embed="rId4"/>
              <a:srcRect t="25558" r="27936" b="68449"/>
              <a:stretch/>
            </p:blipFill>
            <p:spPr>
              <a:xfrm>
                <a:off x="3793132" y="1403511"/>
                <a:ext cx="3063713" cy="561051"/>
              </a:xfrm>
              <a:prstGeom prst="rect">
                <a:avLst/>
              </a:prstGeom>
            </p:spPr>
          </p:pic>
          <p:sp>
            <p:nvSpPr>
              <p:cNvPr id="19" name="Rectangle : coins arrondis 18">
                <a:extLst>
                  <a:ext uri="{FF2B5EF4-FFF2-40B4-BE49-F238E27FC236}">
                    <a16:creationId xmlns:a16="http://schemas.microsoft.com/office/drawing/2014/main" id="{861C5937-4FE4-F749-ADD8-80840CC67583}"/>
                  </a:ext>
                </a:extLst>
              </p:cNvPr>
              <p:cNvSpPr/>
              <p:nvPr/>
            </p:nvSpPr>
            <p:spPr>
              <a:xfrm>
                <a:off x="4008913" y="1616136"/>
                <a:ext cx="2760545" cy="9158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ZoneTexte 20">
              <a:extLst>
                <a:ext uri="{FF2B5EF4-FFF2-40B4-BE49-F238E27FC236}">
                  <a16:creationId xmlns:a16="http://schemas.microsoft.com/office/drawing/2014/main" id="{8E2B6DAC-6FCA-F346-A501-E41CE2C48F54}"/>
                </a:ext>
              </a:extLst>
            </p:cNvPr>
            <p:cNvSpPr txBox="1"/>
            <p:nvPr/>
          </p:nvSpPr>
          <p:spPr>
            <a:xfrm>
              <a:off x="4068404" y="1436562"/>
              <a:ext cx="320105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Ça va mieux </a:t>
              </a:r>
              <a:r>
                <a:rPr kumimoji="0" lang="fr-FR" sz="2200" b="0" i="0" u="none" strike="noStrike" kern="1200" cap="none" spc="0" normalizeH="0" baseline="0" noProof="0" dirty="0" err="1">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Leï</a:t>
              </a:r>
              <a:r>
                <a:rPr kumimoji="0" lang="fr-FR" sz="22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 ? Tu as pu voir ton médecin ?</a:t>
              </a:r>
            </a:p>
          </p:txBody>
        </p:sp>
        <p:sp>
          <p:nvSpPr>
            <p:cNvPr id="14" name="ZoneTexte 13">
              <a:extLst>
                <a:ext uri="{FF2B5EF4-FFF2-40B4-BE49-F238E27FC236}">
                  <a16:creationId xmlns:a16="http://schemas.microsoft.com/office/drawing/2014/main" id="{3AA33E2E-E145-AD44-80C2-2156019EE42F}"/>
                </a:ext>
              </a:extLst>
            </p:cNvPr>
            <p:cNvSpPr txBox="1"/>
            <p:nvPr/>
          </p:nvSpPr>
          <p:spPr>
            <a:xfrm>
              <a:off x="4104437" y="2400467"/>
              <a:ext cx="315343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Bof… mon médecin quand il parle on dirait qu’il vient d’une autre planète 😱  </a:t>
              </a:r>
            </a:p>
          </p:txBody>
        </p:sp>
      </p:grpSp>
      <p:sp>
        <p:nvSpPr>
          <p:cNvPr id="18" name="Rectangle 17">
            <a:extLst>
              <a:ext uri="{FF2B5EF4-FFF2-40B4-BE49-F238E27FC236}">
                <a16:creationId xmlns:a16="http://schemas.microsoft.com/office/drawing/2014/main" id="{A4E2F18D-C36D-4B24-8653-7A2955E7ABA3}"/>
              </a:ext>
            </a:extLst>
          </p:cNvPr>
          <p:cNvSpPr/>
          <p:nvPr/>
        </p:nvSpPr>
        <p:spPr>
          <a:xfrm>
            <a:off x="6421120" y="1564641"/>
            <a:ext cx="4978400" cy="3627119"/>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392A9FE-CA1C-494A-B26A-DA0388015E6E}"/>
              </a:ext>
            </a:extLst>
          </p:cNvPr>
          <p:cNvSpPr/>
          <p:nvPr/>
        </p:nvSpPr>
        <p:spPr>
          <a:xfrm>
            <a:off x="6400800" y="1357238"/>
            <a:ext cx="4978400" cy="3946281"/>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600"/>
              </a:spcAft>
              <a:buClrTx/>
              <a:buSzTx/>
              <a:buFontTx/>
              <a:buNone/>
              <a:tabLst/>
              <a:defRPr/>
            </a:pP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Êtes-vous</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d’accord</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avec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Leïla</a:t>
            </a:r>
            <a:r>
              <a:rPr lang="en-US" sz="6000" b="1" dirty="0">
                <a:solidFill>
                  <a:srgbClr val="3B3B49"/>
                </a:solidFill>
                <a:latin typeface="Helvetica Neue" panose="02000503000000020004"/>
              </a:rPr>
              <a:t> ? </a:t>
            </a:r>
            <a:r>
              <a:rPr lang="en-US" sz="6000" b="1" dirty="0" err="1">
                <a:solidFill>
                  <a:srgbClr val="3B3B49"/>
                </a:solidFill>
                <a:latin typeface="Helvetica Neue" panose="02000503000000020004"/>
              </a:rPr>
              <a:t>Pourquoi</a:t>
            </a:r>
            <a:r>
              <a:rPr lang="en-US" sz="6000" b="1" dirty="0">
                <a:solidFill>
                  <a:srgbClr val="3B3B49"/>
                </a:solidFill>
                <a:latin typeface="Helvetica Neue" panose="02000503000000020004"/>
              </a:rPr>
              <a:t> ?</a:t>
            </a:r>
            <a:endParaRPr kumimoji="0" lang="en-US" sz="6000" b="0" i="0" u="none" strike="noStrike" kern="1200" cap="none" spc="0" normalizeH="0" baseline="0" noProof="0" dirty="0">
              <a:ln>
                <a:noFill/>
              </a:ln>
              <a:solidFill>
                <a:srgbClr val="3B3B49"/>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151909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254DD-00E6-4B0D-A7A3-C6A9677A8DC7}"/>
              </a:ext>
            </a:extLst>
          </p:cNvPr>
          <p:cNvSpPr/>
          <p:nvPr/>
        </p:nvSpPr>
        <p:spPr>
          <a:xfrm>
            <a:off x="345440" y="2080052"/>
            <a:ext cx="11440160"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00CC5AC2-1946-4F48-8CDF-9197BADC9FC7}"/>
              </a:ext>
            </a:extLst>
          </p:cNvPr>
          <p:cNvSpPr/>
          <p:nvPr/>
        </p:nvSpPr>
        <p:spPr>
          <a:xfrm>
            <a:off x="-320212" y="1357238"/>
            <a:ext cx="12812104" cy="3946281"/>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600"/>
              </a:spcAft>
              <a:buClrTx/>
              <a:buSzTx/>
              <a:buFontTx/>
              <a:buNone/>
              <a:tabLst/>
              <a:defRPr/>
            </a:pPr>
            <a:r>
              <a:rPr lang="en-US" sz="8000" b="1" dirty="0">
                <a:solidFill>
                  <a:srgbClr val="3B3B49"/>
                </a:solidFill>
                <a:latin typeface="Helvetica Neue" panose="02000503000000020004"/>
              </a:rPr>
              <a:t>Les droits </a:t>
            </a:r>
            <a:r>
              <a:rPr lang="en-US" sz="8000" b="1" dirty="0" err="1">
                <a:solidFill>
                  <a:srgbClr val="3B3B49"/>
                </a:solidFill>
                <a:latin typeface="Helvetica Neue" panose="02000503000000020004"/>
              </a:rPr>
              <a:t>en</a:t>
            </a:r>
            <a:r>
              <a:rPr lang="en-US" sz="8000" b="1" dirty="0">
                <a:solidFill>
                  <a:srgbClr val="3B3B49"/>
                </a:solidFill>
                <a:latin typeface="Helvetica Neue" panose="02000503000000020004"/>
              </a:rPr>
              <a:t> </a:t>
            </a:r>
            <a:r>
              <a:rPr lang="en-US" sz="8000" b="1" dirty="0" err="1">
                <a:solidFill>
                  <a:srgbClr val="3B3B49"/>
                </a:solidFill>
                <a:latin typeface="Helvetica Neue" panose="02000503000000020004"/>
              </a:rPr>
              <a:t>santé</a:t>
            </a:r>
            <a:r>
              <a:rPr lang="en-US" sz="8000" b="1" dirty="0">
                <a:solidFill>
                  <a:srgbClr val="3B3B49"/>
                </a:solidFill>
                <a:latin typeface="Helvetica Neue" panose="02000503000000020004"/>
              </a:rPr>
              <a:t>…</a:t>
            </a:r>
          </a:p>
          <a:p>
            <a:pPr marL="0" marR="0" lvl="0" indent="0" algn="ctr" defTabSz="914400" rtl="0" eaLnBrk="1" fontAlgn="auto" latinLnBrk="0" hangingPunct="1">
              <a:spcBef>
                <a:spcPct val="0"/>
              </a:spcBef>
              <a:spcAft>
                <a:spcPts val="600"/>
              </a:spcAft>
              <a:buClrTx/>
              <a:buSzTx/>
              <a:buFontTx/>
              <a:buNone/>
              <a:tabLst/>
              <a:defRPr/>
            </a:pPr>
            <a:r>
              <a:rPr lang="en-US" sz="8000" b="1" dirty="0" err="1">
                <a:solidFill>
                  <a:srgbClr val="3B3B49"/>
                </a:solidFill>
                <a:latin typeface="Helvetica Neue" panose="02000503000000020004"/>
              </a:rPr>
              <a:t>c’est</a:t>
            </a:r>
            <a:r>
              <a:rPr lang="en-US" sz="8000" b="1" dirty="0">
                <a:solidFill>
                  <a:srgbClr val="3B3B49"/>
                </a:solidFill>
                <a:latin typeface="Helvetica Neue" panose="02000503000000020004"/>
              </a:rPr>
              <a:t> quoi pour </a:t>
            </a:r>
            <a:r>
              <a:rPr lang="en-US" sz="8000" b="1" dirty="0" err="1">
                <a:solidFill>
                  <a:srgbClr val="3B3B49"/>
                </a:solidFill>
                <a:latin typeface="Helvetica Neue" panose="02000503000000020004"/>
              </a:rPr>
              <a:t>vous</a:t>
            </a:r>
            <a:r>
              <a:rPr lang="en-US" sz="8000" b="1" dirty="0">
                <a:solidFill>
                  <a:srgbClr val="3B3B49"/>
                </a:solidFill>
                <a:latin typeface="Helvetica Neue" panose="02000503000000020004"/>
              </a:rPr>
              <a:t> ?</a:t>
            </a:r>
            <a:endParaRPr kumimoji="0" lang="en-US" sz="8000" b="0" i="0" u="none" strike="noStrike" kern="1200" cap="none" spc="0" normalizeH="0" baseline="0" noProof="0" dirty="0">
              <a:ln>
                <a:noFill/>
              </a:ln>
              <a:solidFill>
                <a:srgbClr val="3B3B49"/>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266886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5B07-2EC2-164D-B4A3-A5614BCB2A9D}"/>
              </a:ext>
            </a:extLst>
          </p:cNvPr>
          <p:cNvSpPr/>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err="1">
                <a:solidFill>
                  <a:srgbClr val="3B3B49"/>
                </a:solidFill>
                <a:latin typeface="Helvetica Neue" panose="02000503000000020004"/>
                <a:ea typeface="+mj-ea"/>
                <a:cs typeface="+mj-cs"/>
              </a:rPr>
              <a:t>Présentation</a:t>
            </a:r>
            <a:r>
              <a:rPr lang="en-US" sz="4000" b="1" dirty="0">
                <a:solidFill>
                  <a:srgbClr val="3B3B49"/>
                </a:solidFill>
                <a:latin typeface="Helvetica Neue" panose="02000503000000020004"/>
                <a:ea typeface="+mj-ea"/>
                <a:cs typeface="+mj-cs"/>
              </a:rPr>
              <a:t> / retours sur Take Care</a:t>
            </a:r>
          </a:p>
          <a:p>
            <a:pPr>
              <a:lnSpc>
                <a:spcPct val="90000"/>
              </a:lnSpc>
              <a:spcBef>
                <a:spcPct val="0"/>
              </a:spcBef>
              <a:spcAft>
                <a:spcPts val="600"/>
              </a:spcAft>
            </a:pPr>
            <a:r>
              <a:rPr lang="en-US" sz="3600" dirty="0">
                <a:solidFill>
                  <a:srgbClr val="3B3B49"/>
                </a:solidFill>
                <a:latin typeface="Helvetica Neue" panose="02000503000000020004"/>
                <a:ea typeface="+mj-ea"/>
                <a:cs typeface="+mj-cs"/>
              </a:rPr>
              <a:t>3 min</a:t>
            </a: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9119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Rectangle 7">
            <a:extLst>
              <a:ext uri="{FF2B5EF4-FFF2-40B4-BE49-F238E27FC236}">
                <a16:creationId xmlns:a16="http://schemas.microsoft.com/office/drawing/2014/main" id="{A5EDB1A3-E482-4904-BF0B-21203C020DCC}"/>
              </a:ext>
            </a:extLst>
          </p:cNvPr>
          <p:cNvSpPr/>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err="1">
                <a:solidFill>
                  <a:srgbClr val="3B3B49"/>
                </a:solidFill>
                <a:latin typeface="Helvetica Neue" panose="02000503000000020004"/>
                <a:ea typeface="+mj-ea"/>
                <a:cs typeface="+mj-cs"/>
              </a:rPr>
              <a:t>Quels</a:t>
            </a:r>
            <a:r>
              <a:rPr lang="en-US" sz="4000" b="1" dirty="0">
                <a:solidFill>
                  <a:srgbClr val="3B3B49"/>
                </a:solidFill>
                <a:latin typeface="Helvetica Neue" panose="02000503000000020004"/>
                <a:ea typeface="+mj-ea"/>
                <a:cs typeface="+mj-cs"/>
              </a:rPr>
              <a:t> droits se </a:t>
            </a:r>
            <a:r>
              <a:rPr lang="en-US" sz="4000" b="1" dirty="0" err="1">
                <a:solidFill>
                  <a:srgbClr val="3B3B49"/>
                </a:solidFill>
                <a:latin typeface="Helvetica Neue" panose="02000503000000020004"/>
                <a:ea typeface="+mj-ea"/>
                <a:cs typeface="+mj-cs"/>
              </a:rPr>
              <a:t>cachent</a:t>
            </a:r>
            <a:r>
              <a:rPr lang="en-US" sz="4000" b="1" dirty="0">
                <a:solidFill>
                  <a:srgbClr val="3B3B49"/>
                </a:solidFill>
                <a:latin typeface="Helvetica Neue" panose="02000503000000020004"/>
                <a:ea typeface="+mj-ea"/>
                <a:cs typeface="+mj-cs"/>
              </a:rPr>
              <a:t> derrière </a:t>
            </a:r>
            <a:r>
              <a:rPr lang="en-US" sz="4000" b="1" dirty="0" err="1">
                <a:solidFill>
                  <a:srgbClr val="3B3B49"/>
                </a:solidFill>
                <a:latin typeface="Helvetica Neue" panose="02000503000000020004"/>
                <a:ea typeface="+mj-ea"/>
                <a:cs typeface="+mj-cs"/>
              </a:rPr>
              <a:t>chaque</a:t>
            </a:r>
            <a:r>
              <a:rPr lang="en-US" sz="4000" b="1" dirty="0">
                <a:solidFill>
                  <a:srgbClr val="3B3B49"/>
                </a:solidFill>
                <a:latin typeface="Helvetica Neue" panose="02000503000000020004"/>
                <a:ea typeface="+mj-ea"/>
                <a:cs typeface="+mj-cs"/>
              </a:rPr>
              <a:t> situation ?</a:t>
            </a:r>
          </a:p>
          <a:p>
            <a:pPr>
              <a:lnSpc>
                <a:spcPct val="90000"/>
              </a:lnSpc>
              <a:spcBef>
                <a:spcPct val="0"/>
              </a:spcBef>
              <a:spcAft>
                <a:spcPts val="600"/>
              </a:spcAft>
            </a:pPr>
            <a:r>
              <a:rPr lang="en-US" sz="3600" dirty="0">
                <a:solidFill>
                  <a:srgbClr val="3B3B49"/>
                </a:solidFill>
                <a:latin typeface="Helvetica Neue" panose="02000503000000020004"/>
                <a:ea typeface="+mj-ea"/>
                <a:cs typeface="+mj-cs"/>
              </a:rPr>
              <a:t>15 min</a:t>
            </a:r>
          </a:p>
        </p:txBody>
      </p:sp>
    </p:spTree>
    <p:extLst>
      <p:ext uri="{BB962C8B-B14F-4D97-AF65-F5344CB8AC3E}">
        <p14:creationId xmlns:p14="http://schemas.microsoft.com/office/powerpoint/2010/main" val="4967387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605A054E-47B4-4C7E-8DB8-785248710B71}"/>
              </a:ext>
            </a:extLst>
          </p:cNvPr>
          <p:cNvGrpSpPr/>
          <p:nvPr/>
        </p:nvGrpSpPr>
        <p:grpSpPr>
          <a:xfrm>
            <a:off x="1450524" y="760119"/>
            <a:ext cx="9290952" cy="4024945"/>
            <a:chOff x="778764" y="760119"/>
            <a:chExt cx="9290952" cy="4024945"/>
          </a:xfrm>
        </p:grpSpPr>
        <p:sp>
          <p:nvSpPr>
            <p:cNvPr id="9" name="Rectangle 8">
              <a:extLst>
                <a:ext uri="{FF2B5EF4-FFF2-40B4-BE49-F238E27FC236}">
                  <a16:creationId xmlns:a16="http://schemas.microsoft.com/office/drawing/2014/main" id="{13B50835-84BB-401E-A6F3-60613F40BE79}"/>
                </a:ext>
              </a:extLst>
            </p:cNvPr>
            <p:cNvSpPr/>
            <p:nvPr/>
          </p:nvSpPr>
          <p:spPr>
            <a:xfrm>
              <a:off x="778764" y="2080052"/>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962860" y="1253582"/>
              <a:ext cx="5961888"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9290952" cy="3847207"/>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Quiz – les droits en santé</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Vous allez être sollicités par des amis par rapport à des problèmes de santé ; votre rôle sera d’identifier le droit en santé qui se cache derrière la situation présentée.</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dirty="0">
                  <a:solidFill>
                    <a:srgbClr val="3B3B49"/>
                  </a:solidFill>
                  <a:latin typeface="Helvetica Neue" panose="02000503000000020004"/>
                </a:rPr>
                <a:t>Vous aurez </a:t>
              </a:r>
              <a:r>
                <a:rPr lang="fr-FR" sz="2400" b="1" dirty="0">
                  <a:solidFill>
                    <a:srgbClr val="3B3B49"/>
                  </a:solidFill>
                  <a:latin typeface="Helvetica Neue" panose="02000503000000020004"/>
                </a:rPr>
                <a:t>60 secondes </a:t>
              </a:r>
              <a:r>
                <a:rPr lang="fr-FR" sz="2400" dirty="0">
                  <a:solidFill>
                    <a:srgbClr val="3B3B49"/>
                  </a:solidFill>
                  <a:latin typeface="Helvetica Neue" panose="02000503000000020004"/>
                </a:rPr>
                <a:t>pour lire la situation et choisir une réponse !</a:t>
              </a:r>
            </a:p>
          </p:txBody>
        </p:sp>
      </p:gr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grpSp>
        <p:nvGrpSpPr>
          <p:cNvPr id="14" name="Groupe 13">
            <a:extLst>
              <a:ext uri="{FF2B5EF4-FFF2-40B4-BE49-F238E27FC236}">
                <a16:creationId xmlns:a16="http://schemas.microsoft.com/office/drawing/2014/main" id="{D7A21319-496D-4997-A0DB-0F707E7B2563}"/>
              </a:ext>
            </a:extLst>
          </p:cNvPr>
          <p:cNvGrpSpPr/>
          <p:nvPr/>
        </p:nvGrpSpPr>
        <p:grpSpPr>
          <a:xfrm>
            <a:off x="1267968" y="5852526"/>
            <a:ext cx="7848600" cy="666750"/>
            <a:chOff x="0" y="5780761"/>
            <a:chExt cx="7848600" cy="666750"/>
          </a:xfrm>
        </p:grpSpPr>
        <p:pic>
          <p:nvPicPr>
            <p:cNvPr id="11" name="Graphique 10" descr="Jouer avec un remplissage uni">
              <a:extLst>
                <a:ext uri="{FF2B5EF4-FFF2-40B4-BE49-F238E27FC236}">
                  <a16:creationId xmlns:a16="http://schemas.microsoft.com/office/drawing/2014/main" id="{C78ABDDD-17FE-4D79-BE0B-C801DC85E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780761"/>
              <a:ext cx="666750" cy="666750"/>
            </a:xfrm>
            <a:prstGeom prst="rect">
              <a:avLst/>
            </a:prstGeom>
          </p:spPr>
        </p:pic>
        <p:sp>
          <p:nvSpPr>
            <p:cNvPr id="13" name="ZoneTexte 12">
              <a:extLst>
                <a:ext uri="{FF2B5EF4-FFF2-40B4-BE49-F238E27FC236}">
                  <a16:creationId xmlns:a16="http://schemas.microsoft.com/office/drawing/2014/main" id="{CA08D1C6-CA5A-49AA-B249-8FF8BEF53482}"/>
                </a:ext>
              </a:extLst>
            </p:cNvPr>
            <p:cNvSpPr txBox="1"/>
            <p:nvPr/>
          </p:nvSpPr>
          <p:spPr>
            <a:xfrm>
              <a:off x="666750" y="5852526"/>
              <a:ext cx="7181850" cy="523220"/>
            </a:xfrm>
            <a:prstGeom prst="rect">
              <a:avLst/>
            </a:prstGeom>
            <a:noFill/>
          </p:spPr>
          <p:txBody>
            <a:bodyPr wrap="square">
              <a:spAutoFit/>
            </a:bodyPr>
            <a:lstStyle/>
            <a:p>
              <a:r>
                <a:rPr lang="fr-FR" sz="2800" i="1" dirty="0">
                  <a:solidFill>
                    <a:srgbClr val="FBF6BA"/>
                  </a:solidFill>
                  <a:latin typeface="Helvetica Neue" panose="02000503000000020004"/>
                  <a:hlinkClick r:id="rId6">
                    <a:extLst>
                      <a:ext uri="{A12FA001-AC4F-418D-AE19-62706E023703}">
                        <ahyp:hlinkClr xmlns:ahyp="http://schemas.microsoft.com/office/drawing/2018/hyperlinkcolor" val="tx"/>
                      </a:ext>
                    </a:extLst>
                  </a:hlinkClick>
                </a:rPr>
                <a:t>Lien du quiz</a:t>
              </a:r>
              <a:endParaRPr lang="fr-FR" sz="2800" i="1" dirty="0">
                <a:solidFill>
                  <a:srgbClr val="FBF6BA"/>
                </a:solidFill>
                <a:latin typeface="Helvetica Neue" panose="02000503000000020004"/>
              </a:endParaRPr>
            </a:p>
          </p:txBody>
        </p:sp>
      </p:grpSp>
    </p:spTree>
    <p:extLst>
      <p:ext uri="{BB962C8B-B14F-4D97-AF65-F5344CB8AC3E}">
        <p14:creationId xmlns:p14="http://schemas.microsoft.com/office/powerpoint/2010/main" val="51908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0D0B87-9FAD-4AEF-BEE7-7ED9E8547B87}"/>
              </a:ext>
            </a:extLst>
          </p:cNvPr>
          <p:cNvSpPr/>
          <p:nvPr/>
        </p:nvSpPr>
        <p:spPr>
          <a:xfrm>
            <a:off x="974652" y="1253582"/>
            <a:ext cx="2386804"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778764" y="760119"/>
            <a:ext cx="10634472" cy="470898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Situation 1</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i="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Flo a 17 ans et vient pour la prescription d’une contraception. En introduction, le médecin lui dit qu’elle pourrait faire frottis. </a:t>
            </a:r>
            <a:r>
              <a:rPr lang="fr-FR" sz="2400" i="1" dirty="0" err="1">
                <a:solidFill>
                  <a:srgbClr val="3B3B49"/>
                </a:solidFill>
                <a:latin typeface="Helvetica Neue" panose="02000503000000020004"/>
                <a:ea typeface="DengXian" panose="02010600030101010101" pitchFamily="2" charset="-122"/>
                <a:cs typeface="Times New Roman" panose="02020603050405020304" pitchFamily="18" charset="0"/>
              </a:rPr>
              <a:t>Flo</a:t>
            </a: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 est surprise : elle ne voit pas le lien et n’a a priori pas envie d’en faire un.</a:t>
            </a:r>
          </a:p>
          <a:p>
            <a:pPr algn="ctr"/>
            <a:r>
              <a:rPr lang="fr-FR" sz="2400" i="1" dirty="0">
                <a:solidFill>
                  <a:srgbClr val="3B3B49"/>
                </a:solidFill>
                <a:latin typeface="Helvetica Neue" panose="02000503000000020004"/>
                <a:ea typeface="DengXian" panose="02010600030101010101" pitchFamily="2" charset="-122"/>
                <a:cs typeface="Times New Roman" panose="02020603050405020304" pitchFamily="18" charset="0"/>
              </a:rPr>
              <a:t> </a:t>
            </a:r>
          </a:p>
          <a:p>
            <a:pPr algn="ctr"/>
            <a:r>
              <a:rPr lang="fr-FR" sz="2800" b="1" dirty="0">
                <a:solidFill>
                  <a:srgbClr val="FBF6BA"/>
                </a:solidFill>
                <a:latin typeface="Helvetica Neue" panose="02000503000000020004"/>
                <a:ea typeface="DengXian" panose="02010600030101010101" pitchFamily="2" charset="-122"/>
                <a:cs typeface="Times New Roman" panose="02020603050405020304" pitchFamily="18" charset="0"/>
              </a:rPr>
              <a:t>Quels droits en santé se cachent derrière cette situation ?</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Avoir accès à son dossier médical</a:t>
            </a: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Avoir accès à une information complète et claire </a:t>
            </a:r>
          </a:p>
          <a:p>
            <a:pPr marL="514350" indent="-514350">
              <a:buFont typeface="+mj-lt"/>
              <a:buAutoNum type="arabicPeriod"/>
            </a:pP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Pouvoir refuser un acte médical</a:t>
            </a:r>
            <a:endParaRPr lang="fr-FR" sz="2400" dirty="0">
              <a:solidFill>
                <a:srgbClr val="3B3B49"/>
              </a:solidFill>
              <a:latin typeface="Helvetica Neue" panose="02000503000000020004"/>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Tree>
    <p:extLst>
      <p:ext uri="{BB962C8B-B14F-4D97-AF65-F5344CB8AC3E}">
        <p14:creationId xmlns:p14="http://schemas.microsoft.com/office/powerpoint/2010/main" val="19455965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1399</Words>
  <Application>Microsoft Office PowerPoint</Application>
  <PresentationFormat>Grand écran</PresentationFormat>
  <Paragraphs>156</Paragraphs>
  <Slides>22</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Helvetica Neue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Emmanuelle Sydo</dc:creator>
  <cp:lastModifiedBy>Sabine TROFIMOFF</cp:lastModifiedBy>
  <cp:revision>47</cp:revision>
  <dcterms:created xsi:type="dcterms:W3CDTF">2020-11-17T16:25:51Z</dcterms:created>
  <dcterms:modified xsi:type="dcterms:W3CDTF">2021-06-11T08:16:40Z</dcterms:modified>
</cp:coreProperties>
</file>