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1"/>
  </p:notesMasterIdLst>
  <p:sldIdLst>
    <p:sldId id="304" r:id="rId5"/>
    <p:sldId id="305" r:id="rId6"/>
    <p:sldId id="306" r:id="rId7"/>
    <p:sldId id="263" r:id="rId8"/>
    <p:sldId id="366" r:id="rId9"/>
    <p:sldId id="367" r:id="rId10"/>
    <p:sldId id="371" r:id="rId11"/>
    <p:sldId id="368" r:id="rId12"/>
    <p:sldId id="372" r:id="rId13"/>
    <p:sldId id="373" r:id="rId14"/>
    <p:sldId id="374" r:id="rId15"/>
    <p:sldId id="375" r:id="rId16"/>
    <p:sldId id="376" r:id="rId17"/>
    <p:sldId id="377" r:id="rId18"/>
    <p:sldId id="378" r:id="rId19"/>
    <p:sldId id="379" r:id="rId20"/>
    <p:sldId id="380" r:id="rId21"/>
    <p:sldId id="381" r:id="rId22"/>
    <p:sldId id="382"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272" r:id="rId40"/>
    <p:sldId id="323" r:id="rId41"/>
    <p:sldId id="326" r:id="rId42"/>
    <p:sldId id="327" r:id="rId43"/>
    <p:sldId id="324"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1" r:id="rId57"/>
    <p:sldId id="342" r:id="rId58"/>
    <p:sldId id="344" r:id="rId59"/>
    <p:sldId id="343" r:id="rId60"/>
    <p:sldId id="349" r:id="rId61"/>
    <p:sldId id="347" r:id="rId62"/>
    <p:sldId id="346" r:id="rId63"/>
    <p:sldId id="345" r:id="rId64"/>
    <p:sldId id="357" r:id="rId65"/>
    <p:sldId id="350" r:id="rId66"/>
    <p:sldId id="358" r:id="rId67"/>
    <p:sldId id="351" r:id="rId68"/>
    <p:sldId id="365" r:id="rId69"/>
    <p:sldId id="352" r:id="rId70"/>
    <p:sldId id="360" r:id="rId71"/>
    <p:sldId id="353" r:id="rId72"/>
    <p:sldId id="361" r:id="rId73"/>
    <p:sldId id="354" r:id="rId74"/>
    <p:sldId id="362" r:id="rId75"/>
    <p:sldId id="355" r:id="rId76"/>
    <p:sldId id="356" r:id="rId77"/>
    <p:sldId id="363" r:id="rId78"/>
    <p:sldId id="364" r:id="rId79"/>
    <p:sldId id="383" r:id="rId8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BA"/>
    <a:srgbClr val="3B3B49"/>
    <a:srgbClr val="E9B7AD"/>
    <a:srgbClr val="913B38"/>
    <a:srgbClr val="009DFA"/>
    <a:srgbClr val="687C8D"/>
    <a:srgbClr val="9AB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5226" autoAdjust="0"/>
  </p:normalViewPr>
  <p:slideViewPr>
    <p:cSldViewPr snapToGrid="0" snapToObjects="1">
      <p:cViewPr varScale="1">
        <p:scale>
          <a:sx n="86" d="100"/>
          <a:sy n="86" d="100"/>
        </p:scale>
        <p:origin x="4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73B0C-0785-49AA-A4D5-28599F9664DF}" type="datetimeFigureOut">
              <a:rPr lang="fr-FR" smtClean="0"/>
              <a:t>10/06/2021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813E1-336A-42B3-96B9-5471D880DBC1}" type="slidenum">
              <a:rPr lang="fr-FR" smtClean="0"/>
              <a:t>‹N°›</a:t>
            </a:fld>
            <a:endParaRPr lang="fr-FR"/>
          </a:p>
        </p:txBody>
      </p:sp>
    </p:spTree>
    <p:extLst>
      <p:ext uri="{BB962C8B-B14F-4D97-AF65-F5344CB8AC3E}">
        <p14:creationId xmlns:p14="http://schemas.microsoft.com/office/powerpoint/2010/main" val="365914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oogle.fr/#hl=fr&amp;source=hp&amp;q=charte+de+la+personne+hospitalis%C3%A9e+hopital.fr&amp;aq=f&amp;aqi=&amp;aql=&amp;oq=&amp;gs_rfai=&amp;fp=93927b54501b0d1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sante.fr/soins-hopital/guide/156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Ensemble des droits relatifs à la santé visant à garantir l’accès à tous et de manière équitable, à un système de santé de qualité et au meilleur coût.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Les principaux droits : </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aux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de l’information</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au consentement éclairé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confidentialité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qualité et à la sécurité des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désigner une personne de confiance</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lutter contre la douleur</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l’indemnisation, au dédommagement</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5</a:t>
            </a:fld>
            <a:endParaRPr lang="fr-FR"/>
          </a:p>
        </p:txBody>
      </p:sp>
    </p:spTree>
    <p:extLst>
      <p:ext uri="{BB962C8B-B14F-4D97-AF65-F5344CB8AC3E}">
        <p14:creationId xmlns:p14="http://schemas.microsoft.com/office/powerpoint/2010/main" val="19270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Avant de donner son consentement aux soins, le patient doit bénéficier d’</a:t>
            </a:r>
            <a:r>
              <a:rPr lang="fr-FR" b="1" dirty="0"/>
              <a:t>informations loyales, claires et adaptées</a:t>
            </a:r>
            <a:r>
              <a:rPr lang="fr-FR" dirty="0"/>
              <a:t> à son degré de compréhension de la part des équipes soignantes et médicales tout en étant </a:t>
            </a:r>
            <a:r>
              <a:rPr lang="fr-FR" b="1" dirty="0"/>
              <a:t>libre de toute pression ou contrainte. Donner son consentement éclairé implique de </a:t>
            </a:r>
            <a:r>
              <a:rPr lang="fr-FR" dirty="0"/>
              <a:t>connaître les </a:t>
            </a:r>
            <a:r>
              <a:rPr lang="fr-FR" b="1" dirty="0"/>
              <a:t>alternatives thérapeutiques envisageables</a:t>
            </a:r>
            <a:r>
              <a:rPr lang="fr-FR" dirty="0"/>
              <a:t>, c’est-à-dire les autres moyens de traiter le(s) problème(s) de santé rencontré(s) avec leurs avantages et leurs inconvénients… C’est sur la base de cet échange que le patient pourra accepter ou refuser ce que préconisent les professionnels de santé. Ces derniers devront obligatoirement respecter la volonté du patient.</a:t>
            </a:r>
          </a:p>
          <a:p>
            <a:pPr algn="just"/>
            <a:endParaRPr lang="fr-FR" dirty="0"/>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9</a:t>
            </a:fld>
            <a:endParaRPr lang="fr-FR"/>
          </a:p>
        </p:txBody>
      </p:sp>
    </p:spTree>
    <p:extLst>
      <p:ext uri="{BB962C8B-B14F-4D97-AF65-F5344CB8AC3E}">
        <p14:creationId xmlns:p14="http://schemas.microsoft.com/office/powerpoint/2010/main" val="133770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Le code de la Santé publique garantit l'égal accès aux soins pour tous, en particulier les personnes les plus démunies (articles L1110-1 et L1110-3). Ce droit est réaffirmé dans la " </a:t>
            </a:r>
            <a:r>
              <a:rPr lang="fr-FR" dirty="0">
                <a:hlinkClick r:id="rId3">
                  <a:extLst>
                    <a:ext uri="{A12FA001-AC4F-418D-AE19-62706E023703}">
                      <ahyp:hlinkClr xmlns:ahyp="http://schemas.microsoft.com/office/drawing/2018/hyperlinkcolor" val="tx"/>
                    </a:ext>
                  </a:extLst>
                </a:hlinkClick>
              </a:rPr>
              <a:t>Charte de la personne hospitalisée </a:t>
            </a:r>
            <a:r>
              <a:rPr lang="fr-FR" dirty="0"/>
              <a:t>". </a:t>
            </a:r>
          </a:p>
          <a:p>
            <a:pPr algn="just"/>
            <a:r>
              <a:rPr lang="fr-FR" dirty="0"/>
              <a:t>Il est en particulier interdit à tout professionnel de santé de refuser de délivrer des </a:t>
            </a:r>
            <a:r>
              <a:rPr lang="fr-FR" dirty="0">
                <a:hlinkClick r:id="rId4">
                  <a:extLst>
                    <a:ext uri="{A12FA001-AC4F-418D-AE19-62706E023703}">
                      <ahyp:hlinkClr xmlns:ahyp="http://schemas.microsoft.com/office/drawing/2018/hyperlinkcolor" val="tx"/>
                    </a:ext>
                  </a:extLst>
                </a:hlinkClick>
              </a:rPr>
              <a:t>soins</a:t>
            </a:r>
            <a:r>
              <a:rPr lang="fr-FR" dirty="0"/>
              <a:t> aux bénéficiaires de la couverture maladie universelle (CMU) et de l'aide médicale d'État. </a:t>
            </a:r>
          </a:p>
          <a:p>
            <a:pPr algn="just"/>
            <a:r>
              <a:rPr lang="fr-FR" dirty="0"/>
              <a:t>Le système du tiers payant dispense le bénéficiaire de l'Assurance maladie de faire l'avance des frais médicaux. </a:t>
            </a:r>
          </a:p>
          <a:p>
            <a:pPr algn="just"/>
            <a:r>
              <a:rPr lang="fr-FR" dirty="0"/>
              <a:t>Le secteur 1 correspond au tarif qui sert de base au remboursement de la caisse  d'assurance maladie. Les médecins en secteur 1 peuvent avoir des dépassements d’honoraires, non remboursés par la sécurité sociale. </a:t>
            </a:r>
          </a:p>
          <a:p>
            <a:pPr algn="just"/>
            <a:br>
              <a:rPr lang="fr-FR" dirty="0"/>
            </a:br>
            <a:r>
              <a:rPr lang="fr-FR" dirty="0"/>
              <a:t>Le Secteur 2, encore appelé « Le secteur conventionné à honoraires libres » Les tarifs pratiqués par les médecins exerçant en secteur 2, sont libres et fixés par le médecin. </a:t>
            </a:r>
          </a:p>
          <a:p>
            <a:pPr algn="just"/>
            <a:br>
              <a:rPr lang="fr-FR" dirty="0"/>
            </a:br>
            <a:r>
              <a:rPr lang="fr-FR" dirty="0"/>
              <a:t>L'assurance complémentaire santé peut prendre en charge, une partie ou la totalité du remboursement. Elle a pour objectif  de compléter les remboursements de la Sécurité sociale. Cela concerne tout autant les visites chez les médecins généralistes ou spécialistes que les actes médicaux (examens, radiographies...) et les médicaments. </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11</a:t>
            </a:fld>
            <a:endParaRPr lang="fr-FR"/>
          </a:p>
        </p:txBody>
      </p:sp>
    </p:spTree>
    <p:extLst>
      <p:ext uri="{BB962C8B-B14F-4D97-AF65-F5344CB8AC3E}">
        <p14:creationId xmlns:p14="http://schemas.microsoft.com/office/powerpoint/2010/main" val="341694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L’évaluation et la prise en charge de la douleur constituent un véritable enjeu de santé publique en tant que critère de qualité. La loi relative aux droits des malades et à la qualité du système de santé du 4 mars 2002 reconnaît le soulagement de la douleur comme un droit fondamental de toute personne. La lutte contre la douleur est également une priorité de santé publique inscrite dans la loi de santé publique de 2004.</a:t>
            </a:r>
          </a:p>
          <a:p>
            <a:pPr algn="just"/>
            <a:r>
              <a:rPr lang="fr-FR" dirty="0"/>
              <a:t>Quelle que soit sa douleur, chacun doit pouvoir bénéficier d’un diagnostic aboutissant à un traitement efficace et personnalisé, même si aucune lésion n’a pu être mise en évidence.</a:t>
            </a:r>
            <a:br>
              <a:rPr lang="fr-FR" dirty="0"/>
            </a:br>
            <a:endParaRPr lang="fr-FR" dirty="0"/>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13</a:t>
            </a:fld>
            <a:endParaRPr lang="fr-FR"/>
          </a:p>
        </p:txBody>
      </p:sp>
    </p:spTree>
    <p:extLst>
      <p:ext uri="{BB962C8B-B14F-4D97-AF65-F5344CB8AC3E}">
        <p14:creationId xmlns:p14="http://schemas.microsoft.com/office/powerpoint/2010/main" val="17160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fontAlgn="base"/>
            <a:r>
              <a:rPr lang="fr-FR" dirty="0"/>
              <a:t>La confidentialité s’articule autour de deux éléments : d’une part, le droit à la protection de la vie privée des patients ou des usagers de services médico-sociaux, afin d’empêcher la divulgation de tout ce qui pourrait permettre d’identifier les personnes ; d’autre part, le devoir de discrétion et le secret professionnel incombant aux professionnels. Elle vise toutes les informations d’état civil, administratives et financières, médicales et sociales d’une personne prise en charge dans un secteur sanitaire ou social.</a:t>
            </a:r>
          </a:p>
          <a:p>
            <a:pPr algn="just" fontAlgn="base"/>
            <a:r>
              <a:rPr lang="fr-FR" dirty="0"/>
              <a:t>Le droit à la confidentialité est garanti à toute personne prise en charge par un professionnel, un établissement, un réseau de santé ou tout organisme participant à la prévention et aux soins (art. L.1110-4 du CSP, art. L.161- 36- 1- A du Code de la Sécurité sociale, CSS), ainsi qu’à tout usager d’un secteur social ou médico-social (art. L.311-3 du Code de l’action sociale et des familles, CASF).</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15</a:t>
            </a:fld>
            <a:endParaRPr lang="fr-FR"/>
          </a:p>
        </p:txBody>
      </p:sp>
    </p:spTree>
    <p:extLst>
      <p:ext uri="{BB962C8B-B14F-4D97-AF65-F5344CB8AC3E}">
        <p14:creationId xmlns:p14="http://schemas.microsoft.com/office/powerpoint/2010/main" val="202024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La personne de confiance pourra vous accompagner dans vos démarches liées à votre santé et, si un jour vous êtes hors d’état d’exprimer votre volonté, elle sera consultée en priorité pour l’exprimer : elle pourra recevoir l’information médicale à votre place et sera votre porte-parole.</a:t>
            </a:r>
          </a:p>
          <a:p>
            <a:pPr algn="just"/>
            <a:r>
              <a:rPr lang="fr-FR" b="1" dirty="0"/>
              <a:t>- Qui peut être la personne de confiance ? </a:t>
            </a:r>
            <a:r>
              <a:rPr lang="fr-FR" dirty="0"/>
              <a:t>Toute personne majeure de son entourage en qui vous avez confiance et qui est d’accord pour assumer cette mission : votre conjoint, un de vos enfants ou un de vos parents, un ami, un proche ou votre médecin traitant. Il est important qu’elle ait bien compris son rôle et donné son accord pour cette mission. Une personne peut refuser d’être votre personne de confiance.</a:t>
            </a:r>
          </a:p>
          <a:p>
            <a:pPr algn="just"/>
            <a:r>
              <a:rPr lang="fr-FR" b="1" dirty="0"/>
              <a:t>- Quand et comment la désigner ? </a:t>
            </a:r>
            <a:r>
              <a:rPr lang="fr-FR" dirty="0"/>
              <a:t>Vous pouvez la désigner à tout moment, que vous soyez en bonne santé, malade ou porteur d’un handicap. La réflexion sur les directives anticipées peut être un moment opportun car la personne de confiance doit connaitre vos souhaits et volontés si un jour vous ne pouvez plus vous exprimer. D’autres moments comme les changements de conditions de vie, de votre état de santé ou l’annonce d’une maladie grave sont aussi propices. La  désignation doit se faire par écrit en utilisant le formulaire disponible sur internet ou sur papier libre daté et signé en précisant ses nom, prénoms, coordonnées pour qu’elle soit joignable. La personne doit cosigner le document.</a:t>
            </a:r>
          </a:p>
          <a:p>
            <a:pPr algn="just"/>
            <a:endParaRPr lang="fr-FR" dirty="0"/>
          </a:p>
          <a:p>
            <a:pPr algn="just"/>
            <a:r>
              <a:rPr lang="fr-FR" b="1" dirty="0"/>
              <a:t>Que sont les  « directives anticipées » ? :  </a:t>
            </a:r>
            <a:r>
              <a:rPr lang="fr-FR" dirty="0"/>
              <a:t>Ce sont vos volontés exprimées par écrit sur les décisions médicales à prendre lorsque vous serez en fin de vie si vous êtes dans l’incapacité de vous exprimer. Que vous soyez en bonne santé, atteint d'une maladie grave ou non, ou à la fin de votre vie, les directives anticipées permettent de faire connaître au médecin vos volonté: sur la mise en route, le refus ou l’arrêt d'une réanimation, d’autres traitements ou d’actes médicaux, et sur vos attentes. Cette réflexion peut être l’occasion d’un dialogue avec votre médecin,  vos proches et également  de désigner votre personne de confiance.; </a:t>
            </a:r>
          </a:p>
          <a:p>
            <a:pPr algn="just"/>
            <a:r>
              <a:rPr lang="fr-FR" dirty="0"/>
              <a:t>Toute personne majeure a le droit de les écrire, quelle que soit sa situation personnelle. Mais vous êtes libre, ce n’est pas obligatoire. Vous pouvez les rédiger à n’importe quel moment de votre vie, que vous soyez en bonne santé, malade ou porteur d’un handicap. Elles sont valables sans limite de temps mais vous pouvez les modifier ou les annuler à tout moment.</a:t>
            </a:r>
          </a:p>
          <a:p>
            <a:pPr algn="just"/>
            <a:r>
              <a:rPr lang="fr-FR" dirty="0"/>
              <a:t>Vous pouvez écrire vos directives anticipées sur un formulaire ou sur simple papier daté et signé. Si vous ne pouvez pas les écrire, demandez à quelqu’un de le faire devant vous et devant deux témoins. L’un d’eux doit être votre personne de confiance si vous l’avez désignée.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17</a:t>
            </a:fld>
            <a:endParaRPr lang="fr-FR"/>
          </a:p>
        </p:txBody>
      </p:sp>
    </p:spTree>
    <p:extLst>
      <p:ext uri="{BB962C8B-B14F-4D97-AF65-F5344CB8AC3E}">
        <p14:creationId xmlns:p14="http://schemas.microsoft.com/office/powerpoint/2010/main" val="366986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19</a:t>
            </a:fld>
            <a:endParaRPr lang="fr-FR"/>
          </a:p>
        </p:txBody>
      </p:sp>
    </p:spTree>
    <p:extLst>
      <p:ext uri="{BB962C8B-B14F-4D97-AF65-F5344CB8AC3E}">
        <p14:creationId xmlns:p14="http://schemas.microsoft.com/office/powerpoint/2010/main" val="352216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47663-2BCF-4045-8758-B061AB65BA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1E1F52-9819-5548-95FA-F9C11432E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48A42C-8C17-9142-81F7-9F9E4A35D8A9}"/>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5" name="Espace réservé du pied de page 4">
            <a:extLst>
              <a:ext uri="{FF2B5EF4-FFF2-40B4-BE49-F238E27FC236}">
                <a16:creationId xmlns:a16="http://schemas.microsoft.com/office/drawing/2014/main" id="{AAC10D18-88F5-A543-9D81-0BA3C1EE1E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9858A0-F97A-C447-ACF5-CDA22B0C7824}"/>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93044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D0B06-97CC-964A-B824-78E1E33608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6AE1AD-C2D9-8045-A1BD-8C8E635EF4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C420CB-553B-0044-B8BE-39B78646764E}"/>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5" name="Espace réservé du pied de page 4">
            <a:extLst>
              <a:ext uri="{FF2B5EF4-FFF2-40B4-BE49-F238E27FC236}">
                <a16:creationId xmlns:a16="http://schemas.microsoft.com/office/drawing/2014/main" id="{D2632C79-271C-BA47-A00A-73930A5EA8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F1ECF7-0219-754D-BF28-389D9962277A}"/>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33311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E7026C-B5D1-224D-9165-08DC18F1CFD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E9C8FA-17C9-AE46-A0CF-827824D5724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0A7C78-013A-6846-8ABC-219B5641D3EA}"/>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5" name="Espace réservé du pied de page 4">
            <a:extLst>
              <a:ext uri="{FF2B5EF4-FFF2-40B4-BE49-F238E27FC236}">
                <a16:creationId xmlns:a16="http://schemas.microsoft.com/office/drawing/2014/main" id="{E58CDD46-21F3-D54F-BD53-6DCF8BA13A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E1A57C-16B7-594F-9228-80EB1E8278E0}"/>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62663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8ACD-646C-E440-98BA-20CCE266B2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66AE9D-F3A4-2E43-B4FF-553AA558F8E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2A94CF-F92D-5242-BEED-4C52C55FE807}"/>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5" name="Espace réservé du pied de page 4">
            <a:extLst>
              <a:ext uri="{FF2B5EF4-FFF2-40B4-BE49-F238E27FC236}">
                <a16:creationId xmlns:a16="http://schemas.microsoft.com/office/drawing/2014/main" id="{770C58BD-132A-B84F-BC5A-A4634CECE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C0D199-AD69-5648-98D4-C0234AD73EE6}"/>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8835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E0AA9-84DF-F047-BE56-4C93CA4518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496617-F9EF-6C4A-A64E-241A9E190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84D775-4D14-E648-8456-CF6A15EF607C}"/>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5" name="Espace réservé du pied de page 4">
            <a:extLst>
              <a:ext uri="{FF2B5EF4-FFF2-40B4-BE49-F238E27FC236}">
                <a16:creationId xmlns:a16="http://schemas.microsoft.com/office/drawing/2014/main" id="{BDC0D550-28A8-D847-924C-141534BBBC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976739-8AE8-2341-9E3A-653E3FBAE8A5}"/>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27779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42A9B-09D9-1F4A-804B-50A5251162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119219-B45F-AE42-B4FB-4288270CFE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37C378-DA30-9C4E-B60B-71F0FB3D83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3A7877-E4B7-1647-847F-4D82629749B8}"/>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6" name="Espace réservé du pied de page 5">
            <a:extLst>
              <a:ext uri="{FF2B5EF4-FFF2-40B4-BE49-F238E27FC236}">
                <a16:creationId xmlns:a16="http://schemas.microsoft.com/office/drawing/2014/main" id="{F1CF7EC3-22AF-4D44-AEE9-6082D67345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8C2657-5C01-DB4C-BA56-F52C46692B84}"/>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30972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C3A2-8CAE-784F-9472-92688E36F1A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2B662E8-C532-6C49-BDCC-21269DA78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4DF1FC0-5527-E244-8397-8C8FC01FAD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AB86C2-2965-EF44-BCE6-6A0957C9B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74D2D96-D795-774A-9209-CBD42872E3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B14278-DFB3-7241-948C-115C1DFAEEFF}"/>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8" name="Espace réservé du pied de page 7">
            <a:extLst>
              <a:ext uri="{FF2B5EF4-FFF2-40B4-BE49-F238E27FC236}">
                <a16:creationId xmlns:a16="http://schemas.microsoft.com/office/drawing/2014/main" id="{E007AF9D-714D-4349-B880-7EAA71D92C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53EC180-862C-8545-830C-67887995B7F6}"/>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70473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50E79-5C65-3641-BFD3-34FAF5B2EF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496895-5C1D-3345-8F0B-0CFD71EDD43F}"/>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4" name="Espace réservé du pied de page 3">
            <a:extLst>
              <a:ext uri="{FF2B5EF4-FFF2-40B4-BE49-F238E27FC236}">
                <a16:creationId xmlns:a16="http://schemas.microsoft.com/office/drawing/2014/main" id="{924181BC-38B3-4542-9687-CC96A17C0B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5914939-B31D-4143-8DDC-9F447C5190D2}"/>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50945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84A537B-48FB-CA41-A14C-9B6E0DF676F7}"/>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3" name="Espace réservé du pied de page 2">
            <a:extLst>
              <a:ext uri="{FF2B5EF4-FFF2-40B4-BE49-F238E27FC236}">
                <a16:creationId xmlns:a16="http://schemas.microsoft.com/office/drawing/2014/main" id="{B8B97A67-1278-D748-B283-72A877D2CC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610E541-9A49-654C-8AA0-B7AE8CD0A761}"/>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56401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2177D-A96A-BA47-983F-7B79B5241B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800C182-44F2-EC49-8C31-C558AF865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95759E-2EB5-FF43-BCE0-70BCF0A2D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D38D8E-DEB0-994C-AA6C-7315B262E4D9}"/>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6" name="Espace réservé du pied de page 5">
            <a:extLst>
              <a:ext uri="{FF2B5EF4-FFF2-40B4-BE49-F238E27FC236}">
                <a16:creationId xmlns:a16="http://schemas.microsoft.com/office/drawing/2014/main" id="{F4261E8B-E424-0B44-8486-8AED62D67F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3E25D0-7606-9F47-9A4D-8FA785862F4A}"/>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66474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54749-9615-7343-AC4A-FC538BC946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FA0D150-EE98-A945-800D-4E40C253A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CA7879-2F9A-B841-B931-FFA7E2360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8E9A48-6333-D14E-8A63-7B8DA6D6FEF1}"/>
              </a:ext>
            </a:extLst>
          </p:cNvPr>
          <p:cNvSpPr>
            <a:spLocks noGrp="1"/>
          </p:cNvSpPr>
          <p:nvPr>
            <p:ph type="dt" sz="half" idx="10"/>
          </p:nvPr>
        </p:nvSpPr>
        <p:spPr/>
        <p:txBody>
          <a:bodyPr/>
          <a:lstStyle/>
          <a:p>
            <a:fld id="{F71E1016-D230-1B42-8843-27E8DA5115B9}" type="datetimeFigureOut">
              <a:rPr lang="fr-FR" smtClean="0"/>
              <a:t>10/06/2021</a:t>
            </a:fld>
            <a:endParaRPr lang="fr-FR"/>
          </a:p>
        </p:txBody>
      </p:sp>
      <p:sp>
        <p:nvSpPr>
          <p:cNvPr id="6" name="Espace réservé du pied de page 5">
            <a:extLst>
              <a:ext uri="{FF2B5EF4-FFF2-40B4-BE49-F238E27FC236}">
                <a16:creationId xmlns:a16="http://schemas.microsoft.com/office/drawing/2014/main" id="{69B65B93-A993-BC48-BF6D-E2B32FBD9A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68FCDD-F38C-B947-8AB4-0B2CE0BCE5CC}"/>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419630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AC60F9-92FA-3045-BF9C-A97BC4812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E5AF7E-FE29-4B4F-A350-462449521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36B7EC-0FD1-AA45-9292-79638E66D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E1016-D230-1B42-8843-27E8DA5115B9}" type="datetimeFigureOut">
              <a:rPr lang="fr-FR" smtClean="0"/>
              <a:t>10/06/2021</a:t>
            </a:fld>
            <a:endParaRPr lang="fr-FR"/>
          </a:p>
        </p:txBody>
      </p:sp>
      <p:sp>
        <p:nvSpPr>
          <p:cNvPr id="5" name="Espace réservé du pied de page 4">
            <a:extLst>
              <a:ext uri="{FF2B5EF4-FFF2-40B4-BE49-F238E27FC236}">
                <a16:creationId xmlns:a16="http://schemas.microsoft.com/office/drawing/2014/main" id="{E04BAF6A-698F-3549-992C-90EBA04F1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140E2AE-C498-7241-B1CB-89389BBF1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CF306-9247-B747-A6D5-428B80DC4568}" type="slidenum">
              <a:rPr lang="fr-FR" smtClean="0"/>
              <a:t>‹N°›</a:t>
            </a:fld>
            <a:endParaRPr lang="fr-FR"/>
          </a:p>
        </p:txBody>
      </p:sp>
    </p:spTree>
    <p:extLst>
      <p:ext uri="{BB962C8B-B14F-4D97-AF65-F5344CB8AC3E}">
        <p14:creationId xmlns:p14="http://schemas.microsoft.com/office/powerpoint/2010/main" val="2890672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create.kahoot.it/share/droits-en-sante-le-vrai-du-fake/48fbe187-bc01-4212-b88c-34f0e8b3aa6e"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Rectangle 4">
            <a:extLst>
              <a:ext uri="{FF2B5EF4-FFF2-40B4-BE49-F238E27FC236}">
                <a16:creationId xmlns:a16="http://schemas.microsoft.com/office/drawing/2014/main" id="{9157659C-2EFE-4232-8610-9D90FD2AF687}"/>
              </a:ext>
            </a:extLst>
          </p:cNvPr>
          <p:cNvSpPr/>
          <p:nvPr/>
        </p:nvSpPr>
        <p:spPr>
          <a:xfrm>
            <a:off x="7464614" y="1783959"/>
            <a:ext cx="4087306" cy="2889114"/>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3B3B49"/>
                </a:solidFill>
                <a:effectLst/>
                <a:uLnTx/>
                <a:uFillTx/>
                <a:latin typeface="Helvetica Neue" panose="02000503000000020004" pitchFamily="2" charset="0"/>
                <a:ea typeface="+mn-ea"/>
                <a:cs typeface="+mn-cs"/>
              </a:rPr>
              <a:t>Sensibilisation</a:t>
            </a:r>
            <a:r>
              <a:rPr kumimoji="0" lang="fr-FR" sz="4000" b="1" i="0" u="none" strike="noStrike" kern="1200" cap="none" spc="0" normalizeH="0" baseline="0" noProof="0" dirty="0">
                <a:ln>
                  <a:noFill/>
                </a:ln>
                <a:solidFill>
                  <a:srgbClr val="3B3B49"/>
                </a:solidFill>
                <a:effectLst/>
                <a:uLnTx/>
                <a:uFillTx/>
                <a:latin typeface="Helvetica Neue" panose="02000503000000020004" pitchFamily="2" charset="0"/>
                <a:ea typeface="Helvetica Neue" panose="02000503000000020004" pitchFamily="2" charset="0"/>
                <a:cs typeface="Helvetica Neue" panose="02000503000000020004" pitchFamily="2" charset="0"/>
              </a:rPr>
              <a:t> aux droits en santé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B3B4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Séance longue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1h30 à 2h00</a:t>
            </a:r>
          </a:p>
        </p:txBody>
      </p:sp>
      <p:pic>
        <p:nvPicPr>
          <p:cNvPr id="7" name="Image 6">
            <a:extLst>
              <a:ext uri="{FF2B5EF4-FFF2-40B4-BE49-F238E27FC236}">
                <a16:creationId xmlns:a16="http://schemas.microsoft.com/office/drawing/2014/main" id="{1A79F0E2-0E39-45CD-811A-253732030ED7}"/>
              </a:ext>
            </a:extLst>
          </p:cNvPr>
          <p:cNvPicPr>
            <a:picLocks noChangeAspect="1"/>
          </p:cNvPicPr>
          <p:nvPr/>
        </p:nvPicPr>
        <p:blipFill>
          <a:blip r:embed="rId3"/>
          <a:stretch>
            <a:fillRect/>
          </a:stretch>
        </p:blipFill>
        <p:spPr>
          <a:xfrm>
            <a:off x="10232308" y="5571742"/>
            <a:ext cx="1959691" cy="1286258"/>
          </a:xfrm>
          <a:prstGeom prst="rect">
            <a:avLst/>
          </a:prstGeom>
        </p:spPr>
      </p:pic>
    </p:spTree>
    <p:extLst>
      <p:ext uri="{BB962C8B-B14F-4D97-AF65-F5344CB8AC3E}">
        <p14:creationId xmlns:p14="http://schemas.microsoft.com/office/powerpoint/2010/main" val="2507903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7">
            <a:extLst>
              <a:ext uri="{FF2B5EF4-FFF2-40B4-BE49-F238E27FC236}">
                <a16:creationId xmlns:a16="http://schemas.microsoft.com/office/drawing/2014/main" id="{FC62E5B2-F305-4CBB-9812-E816AC5F2EB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44933" y="0"/>
            <a:ext cx="9702134" cy="6858000"/>
          </a:xfrm>
          <a:prstGeom prst="rect">
            <a:avLst/>
          </a:prstGeom>
        </p:spPr>
      </p:pic>
    </p:spTree>
    <p:extLst>
      <p:ext uri="{BB962C8B-B14F-4D97-AF65-F5344CB8AC3E}">
        <p14:creationId xmlns:p14="http://schemas.microsoft.com/office/powerpoint/2010/main" val="397507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EE8389-228A-46D1-992B-8426581FEFEC}"/>
              </a:ext>
            </a:extLst>
          </p:cNvPr>
          <p:cNvSpPr/>
          <p:nvPr/>
        </p:nvSpPr>
        <p:spPr>
          <a:xfrm>
            <a:off x="7962737" y="865730"/>
            <a:ext cx="3991663" cy="1229288"/>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000" b="1" dirty="0">
              <a:solidFill>
                <a:srgbClr val="3B3B49"/>
              </a:solidFill>
              <a:highlight>
                <a:srgbClr val="FBF6BA"/>
              </a:highlight>
              <a:latin typeface="Helvetica Neue" panose="02000503000000020004"/>
              <a:ea typeface="+mj-ea"/>
              <a:cs typeface="+mj-cs"/>
            </a:endParaRPr>
          </a:p>
        </p:txBody>
      </p:sp>
      <p:sp>
        <p:nvSpPr>
          <p:cNvPr id="6" name="ZoneTexte 5">
            <a:extLst>
              <a:ext uri="{FF2B5EF4-FFF2-40B4-BE49-F238E27FC236}">
                <a16:creationId xmlns:a16="http://schemas.microsoft.com/office/drawing/2014/main" id="{75F402AA-4D5C-4F90-9B66-669B8FF6F1F9}"/>
              </a:ext>
            </a:extLst>
          </p:cNvPr>
          <p:cNvSpPr txBox="1"/>
          <p:nvPr/>
        </p:nvSpPr>
        <p:spPr>
          <a:xfrm>
            <a:off x="7500395" y="0"/>
            <a:ext cx="4454005" cy="4421703"/>
          </a:xfrm>
          <a:prstGeom prst="rect">
            <a:avLst/>
          </a:prstGeom>
        </p:spPr>
        <p:txBody>
          <a:bodyPr vert="horz" lIns="91440" tIns="45720" rIns="91440" bIns="45720" rtlCol="0" anchor="ctr">
            <a:normAutofit/>
          </a:bodyPr>
          <a:lstStyle>
            <a:defPPr>
              <a:defRPr lang="fr-FR"/>
            </a:defPPr>
            <a:lvl1pPr algn="ctr">
              <a:lnSpc>
                <a:spcPct val="90000"/>
              </a:lnSpc>
              <a:spcBef>
                <a:spcPct val="0"/>
              </a:spcBef>
              <a:spcAft>
                <a:spcPts val="600"/>
              </a:spcAft>
              <a:defRPr sz="4000" b="1">
                <a:solidFill>
                  <a:srgbClr val="3B3B49"/>
                </a:solidFill>
                <a:latin typeface="Helvetica Neue" panose="02000503000000020004"/>
                <a:ea typeface="+mj-ea"/>
                <a:cs typeface="+mj-cs"/>
              </a:defRPr>
            </a:lvl1pPr>
          </a:lstStyle>
          <a:p>
            <a:r>
              <a:rPr lang="en-US" dirty="0" err="1">
                <a:highlight>
                  <a:srgbClr val="FBF6BA"/>
                </a:highlight>
              </a:rPr>
              <a:t>L’accès</a:t>
            </a:r>
            <a:r>
              <a:rPr lang="en-US" dirty="0">
                <a:highlight>
                  <a:srgbClr val="FBF6BA"/>
                </a:highlight>
              </a:rPr>
              <a:t> aux </a:t>
            </a:r>
            <a:r>
              <a:rPr lang="en-US" dirty="0" err="1">
                <a:highlight>
                  <a:srgbClr val="FBF6BA"/>
                </a:highlight>
              </a:rPr>
              <a:t>soins</a:t>
            </a:r>
            <a:r>
              <a:rPr lang="en-US" dirty="0">
                <a:highlight>
                  <a:srgbClr val="FBF6BA"/>
                </a:highlight>
              </a:rPr>
              <a:t> pour </a:t>
            </a:r>
            <a:r>
              <a:rPr lang="en-US" dirty="0" err="1">
                <a:highlight>
                  <a:srgbClr val="FBF6BA"/>
                </a:highlight>
              </a:rPr>
              <a:t>tous</a:t>
            </a:r>
            <a:endParaRPr lang="en-US" dirty="0">
              <a:highlight>
                <a:srgbClr val="FBF6BA"/>
              </a:highlight>
            </a:endParaRPr>
          </a:p>
        </p:txBody>
      </p:sp>
      <p:pic>
        <p:nvPicPr>
          <p:cNvPr id="7" name="Espace réservé du contenu 7">
            <a:extLst>
              <a:ext uri="{FF2B5EF4-FFF2-40B4-BE49-F238E27FC236}">
                <a16:creationId xmlns:a16="http://schemas.microsoft.com/office/drawing/2014/main" id="{00EA00E5-3C01-4C73-A16E-B843A187352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2417" y="0"/>
            <a:ext cx="6255462" cy="4421703"/>
          </a:xfrm>
          <a:prstGeom prst="rect">
            <a:avLst/>
          </a:prstGeom>
        </p:spPr>
      </p:pic>
    </p:spTree>
    <p:extLst>
      <p:ext uri="{BB962C8B-B14F-4D97-AF65-F5344CB8AC3E}">
        <p14:creationId xmlns:p14="http://schemas.microsoft.com/office/powerpoint/2010/main" val="383689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7">
            <a:extLst>
              <a:ext uri="{FF2B5EF4-FFF2-40B4-BE49-F238E27FC236}">
                <a16:creationId xmlns:a16="http://schemas.microsoft.com/office/drawing/2014/main" id="{BE8341BE-3B1F-49CA-A843-58CC61BAA227}"/>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4418" r="3780"/>
          <a:stretch/>
        </p:blipFill>
        <p:spPr>
          <a:xfrm>
            <a:off x="1210926" y="0"/>
            <a:ext cx="9770149" cy="6860342"/>
          </a:xfrm>
          <a:prstGeom prst="rect">
            <a:avLst/>
          </a:prstGeom>
        </p:spPr>
      </p:pic>
    </p:spTree>
    <p:extLst>
      <p:ext uri="{BB962C8B-B14F-4D97-AF65-F5344CB8AC3E}">
        <p14:creationId xmlns:p14="http://schemas.microsoft.com/office/powerpoint/2010/main" val="182651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EE8389-228A-46D1-992B-8426581FEFEC}"/>
              </a:ext>
            </a:extLst>
          </p:cNvPr>
          <p:cNvSpPr/>
          <p:nvPr/>
        </p:nvSpPr>
        <p:spPr>
          <a:xfrm>
            <a:off x="7962737" y="865730"/>
            <a:ext cx="3991663" cy="1229288"/>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000" b="1" dirty="0">
              <a:solidFill>
                <a:srgbClr val="3B3B49"/>
              </a:solidFill>
              <a:highlight>
                <a:srgbClr val="FBF6BA"/>
              </a:highlight>
              <a:latin typeface="Helvetica Neue" panose="02000503000000020004"/>
              <a:ea typeface="+mj-ea"/>
              <a:cs typeface="+mj-cs"/>
            </a:endParaRPr>
          </a:p>
        </p:txBody>
      </p:sp>
      <p:sp>
        <p:nvSpPr>
          <p:cNvPr id="6" name="ZoneTexte 5">
            <a:extLst>
              <a:ext uri="{FF2B5EF4-FFF2-40B4-BE49-F238E27FC236}">
                <a16:creationId xmlns:a16="http://schemas.microsoft.com/office/drawing/2014/main" id="{75F402AA-4D5C-4F90-9B66-669B8FF6F1F9}"/>
              </a:ext>
            </a:extLst>
          </p:cNvPr>
          <p:cNvSpPr txBox="1"/>
          <p:nvPr/>
        </p:nvSpPr>
        <p:spPr>
          <a:xfrm>
            <a:off x="7500395" y="0"/>
            <a:ext cx="4454005" cy="4421703"/>
          </a:xfrm>
          <a:prstGeom prst="rect">
            <a:avLst/>
          </a:prstGeom>
        </p:spPr>
        <p:txBody>
          <a:bodyPr vert="horz" lIns="91440" tIns="45720" rIns="91440" bIns="45720" rtlCol="0" anchor="ctr">
            <a:normAutofit/>
          </a:bodyPr>
          <a:lstStyle>
            <a:defPPr>
              <a:defRPr lang="fr-FR"/>
            </a:defPPr>
            <a:lvl1pPr algn="ctr">
              <a:lnSpc>
                <a:spcPct val="90000"/>
              </a:lnSpc>
              <a:spcBef>
                <a:spcPct val="0"/>
              </a:spcBef>
              <a:spcAft>
                <a:spcPts val="600"/>
              </a:spcAft>
              <a:defRPr sz="4000" b="1">
                <a:solidFill>
                  <a:srgbClr val="3B3B49"/>
                </a:solidFill>
                <a:latin typeface="Helvetica Neue" panose="02000503000000020004"/>
                <a:ea typeface="+mj-ea"/>
                <a:cs typeface="+mj-cs"/>
              </a:defRPr>
            </a:lvl1pPr>
          </a:lstStyle>
          <a:p>
            <a:r>
              <a:rPr lang="fr-FR" dirty="0">
                <a:highlight>
                  <a:srgbClr val="FBF6BA"/>
                </a:highlight>
              </a:rPr>
              <a:t>La lutte contre la douleur</a:t>
            </a:r>
          </a:p>
        </p:txBody>
      </p:sp>
      <p:pic>
        <p:nvPicPr>
          <p:cNvPr id="5" name="Espace réservé du contenu 7">
            <a:extLst>
              <a:ext uri="{FF2B5EF4-FFF2-40B4-BE49-F238E27FC236}">
                <a16:creationId xmlns:a16="http://schemas.microsoft.com/office/drawing/2014/main" id="{4CED50AD-F288-428F-9700-B3F55D7317D1}"/>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t="4418" r="3780"/>
          <a:stretch/>
        </p:blipFill>
        <p:spPr>
          <a:xfrm>
            <a:off x="932417" y="-13916"/>
            <a:ext cx="6300499" cy="4424045"/>
          </a:xfrm>
          <a:prstGeom prst="rect">
            <a:avLst/>
          </a:prstGeom>
        </p:spPr>
      </p:pic>
    </p:spTree>
    <p:extLst>
      <p:ext uri="{BB962C8B-B14F-4D97-AF65-F5344CB8AC3E}">
        <p14:creationId xmlns:p14="http://schemas.microsoft.com/office/powerpoint/2010/main" val="158415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B2D31113-6679-4C66-929E-E8582D29625D}"/>
              </a:ext>
            </a:extLst>
          </p:cNvPr>
          <p:cNvGrpSpPr/>
          <p:nvPr/>
        </p:nvGrpSpPr>
        <p:grpSpPr>
          <a:xfrm>
            <a:off x="1104796" y="0"/>
            <a:ext cx="9982408" cy="6872762"/>
            <a:chOff x="1104796" y="0"/>
            <a:chExt cx="9982408" cy="6872762"/>
          </a:xfrm>
        </p:grpSpPr>
        <p:pic>
          <p:nvPicPr>
            <p:cNvPr id="4" name="Espace réservé du contenu 6">
              <a:extLst>
                <a:ext uri="{FF2B5EF4-FFF2-40B4-BE49-F238E27FC236}">
                  <a16:creationId xmlns:a16="http://schemas.microsoft.com/office/drawing/2014/main" id="{04DE46C4-7CCE-428E-8006-FD251864DEF5}"/>
                </a:ext>
              </a:extLst>
            </p:cNvPr>
            <p:cNvPicPr>
              <a:picLocks noChangeAspect="1"/>
            </p:cNvPicPr>
            <p:nvPr/>
          </p:nvPicPr>
          <p:blipFill rotWithShape="1">
            <a:blip r:embed="rId2">
              <a:extLst>
                <a:ext uri="{28A0092B-C50C-407E-A947-70E740481C1C}">
                  <a14:useLocalDpi xmlns:a14="http://schemas.microsoft.com/office/drawing/2010/main" val="0"/>
                </a:ext>
              </a:extLst>
            </a:blip>
            <a:srcRect b="2599"/>
            <a:stretch/>
          </p:blipFill>
          <p:spPr>
            <a:xfrm>
              <a:off x="1104796" y="0"/>
              <a:ext cx="9982408" cy="6872762"/>
            </a:xfrm>
            <a:prstGeom prst="rect">
              <a:avLst/>
            </a:prstGeom>
          </p:spPr>
        </p:pic>
        <p:sp>
          <p:nvSpPr>
            <p:cNvPr id="2" name="Rectangle 1">
              <a:extLst>
                <a:ext uri="{FF2B5EF4-FFF2-40B4-BE49-F238E27FC236}">
                  <a16:creationId xmlns:a16="http://schemas.microsoft.com/office/drawing/2014/main" id="{A2BF856A-19D9-4503-AD87-407B6C8D42D6}"/>
                </a:ext>
              </a:extLst>
            </p:cNvPr>
            <p:cNvSpPr/>
            <p:nvPr/>
          </p:nvSpPr>
          <p:spPr>
            <a:xfrm>
              <a:off x="7511970" y="6204030"/>
              <a:ext cx="3240911" cy="653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9617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EE8389-228A-46D1-992B-8426581FEFEC}"/>
              </a:ext>
            </a:extLst>
          </p:cNvPr>
          <p:cNvSpPr/>
          <p:nvPr/>
        </p:nvSpPr>
        <p:spPr>
          <a:xfrm>
            <a:off x="7962737" y="865730"/>
            <a:ext cx="3991663" cy="1229288"/>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000" b="1" dirty="0">
              <a:solidFill>
                <a:srgbClr val="3B3B49"/>
              </a:solidFill>
              <a:highlight>
                <a:srgbClr val="FBF6BA"/>
              </a:highlight>
              <a:latin typeface="Helvetica Neue" panose="02000503000000020004"/>
              <a:ea typeface="+mj-ea"/>
              <a:cs typeface="+mj-cs"/>
            </a:endParaRPr>
          </a:p>
        </p:txBody>
      </p:sp>
      <p:sp>
        <p:nvSpPr>
          <p:cNvPr id="6" name="ZoneTexte 5">
            <a:extLst>
              <a:ext uri="{FF2B5EF4-FFF2-40B4-BE49-F238E27FC236}">
                <a16:creationId xmlns:a16="http://schemas.microsoft.com/office/drawing/2014/main" id="{75F402AA-4D5C-4F90-9B66-669B8FF6F1F9}"/>
              </a:ext>
            </a:extLst>
          </p:cNvPr>
          <p:cNvSpPr txBox="1"/>
          <p:nvPr/>
        </p:nvSpPr>
        <p:spPr>
          <a:xfrm>
            <a:off x="7500395" y="0"/>
            <a:ext cx="4454005" cy="4421703"/>
          </a:xfrm>
          <a:prstGeom prst="rect">
            <a:avLst/>
          </a:prstGeom>
        </p:spPr>
        <p:txBody>
          <a:bodyPr vert="horz" lIns="91440" tIns="45720" rIns="91440" bIns="45720" rtlCol="0" anchor="ctr">
            <a:normAutofit/>
          </a:bodyPr>
          <a:lstStyle>
            <a:defPPr>
              <a:defRPr lang="fr-FR"/>
            </a:defPPr>
            <a:lvl1pPr algn="ctr">
              <a:lnSpc>
                <a:spcPct val="90000"/>
              </a:lnSpc>
              <a:spcBef>
                <a:spcPct val="0"/>
              </a:spcBef>
              <a:spcAft>
                <a:spcPts val="600"/>
              </a:spcAft>
              <a:defRPr sz="4000" b="1">
                <a:solidFill>
                  <a:srgbClr val="3B3B49"/>
                </a:solidFill>
                <a:latin typeface="Helvetica Neue" panose="02000503000000020004"/>
                <a:ea typeface="+mj-ea"/>
                <a:cs typeface="+mj-cs"/>
              </a:defRPr>
            </a:lvl1pPr>
          </a:lstStyle>
          <a:p>
            <a:r>
              <a:rPr lang="fr-FR" dirty="0">
                <a:highlight>
                  <a:srgbClr val="FBF6BA"/>
                </a:highlight>
              </a:rPr>
              <a:t>Le respect de la vie privée</a:t>
            </a:r>
          </a:p>
        </p:txBody>
      </p:sp>
      <p:grpSp>
        <p:nvGrpSpPr>
          <p:cNvPr id="7" name="Groupe 6">
            <a:extLst>
              <a:ext uri="{FF2B5EF4-FFF2-40B4-BE49-F238E27FC236}">
                <a16:creationId xmlns:a16="http://schemas.microsoft.com/office/drawing/2014/main" id="{9D12E0C1-DBAA-4794-89A9-177EC5512F43}"/>
              </a:ext>
            </a:extLst>
          </p:cNvPr>
          <p:cNvGrpSpPr/>
          <p:nvPr/>
        </p:nvGrpSpPr>
        <p:grpSpPr>
          <a:xfrm>
            <a:off x="769131" y="0"/>
            <a:ext cx="6164105" cy="4583575"/>
            <a:chOff x="1104796" y="0"/>
            <a:chExt cx="9982408" cy="6872762"/>
          </a:xfrm>
        </p:grpSpPr>
        <p:pic>
          <p:nvPicPr>
            <p:cNvPr id="8" name="Espace réservé du contenu 6">
              <a:extLst>
                <a:ext uri="{FF2B5EF4-FFF2-40B4-BE49-F238E27FC236}">
                  <a16:creationId xmlns:a16="http://schemas.microsoft.com/office/drawing/2014/main" id="{C624B6DB-ECF9-4139-B385-77944DC827EE}"/>
                </a:ext>
              </a:extLst>
            </p:cNvPr>
            <p:cNvPicPr>
              <a:picLocks noChangeAspect="1"/>
            </p:cNvPicPr>
            <p:nvPr/>
          </p:nvPicPr>
          <p:blipFill rotWithShape="1">
            <a:blip r:embed="rId3">
              <a:extLst>
                <a:ext uri="{28A0092B-C50C-407E-A947-70E740481C1C}">
                  <a14:useLocalDpi xmlns:a14="http://schemas.microsoft.com/office/drawing/2010/main" val="0"/>
                </a:ext>
              </a:extLst>
            </a:blip>
            <a:srcRect b="2599"/>
            <a:stretch/>
          </p:blipFill>
          <p:spPr>
            <a:xfrm>
              <a:off x="1104796" y="0"/>
              <a:ext cx="9982408" cy="6872762"/>
            </a:xfrm>
            <a:prstGeom prst="rect">
              <a:avLst/>
            </a:prstGeom>
          </p:spPr>
        </p:pic>
        <p:sp>
          <p:nvSpPr>
            <p:cNvPr id="9" name="Rectangle 8">
              <a:extLst>
                <a:ext uri="{FF2B5EF4-FFF2-40B4-BE49-F238E27FC236}">
                  <a16:creationId xmlns:a16="http://schemas.microsoft.com/office/drawing/2014/main" id="{8157E8E4-227F-49EE-887B-76CDFC270D30}"/>
                </a:ext>
              </a:extLst>
            </p:cNvPr>
            <p:cNvSpPr/>
            <p:nvPr/>
          </p:nvSpPr>
          <p:spPr>
            <a:xfrm>
              <a:off x="7511970" y="6204030"/>
              <a:ext cx="3240911" cy="653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67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6">
            <a:extLst>
              <a:ext uri="{FF2B5EF4-FFF2-40B4-BE49-F238E27FC236}">
                <a16:creationId xmlns:a16="http://schemas.microsoft.com/office/drawing/2014/main" id="{D1933793-3AE2-495C-BE9B-DE98155B7CD1}"/>
              </a:ext>
            </a:extLst>
          </p:cNvPr>
          <p:cNvPicPr>
            <a:picLocks noChangeAspect="1"/>
          </p:cNvPicPr>
          <p:nvPr/>
        </p:nvPicPr>
        <p:blipFill rotWithShape="1">
          <a:blip r:embed="rId2">
            <a:extLst>
              <a:ext uri="{28A0092B-C50C-407E-A947-70E740481C1C}">
                <a14:useLocalDpi xmlns:a14="http://schemas.microsoft.com/office/drawing/2010/main" val="0"/>
              </a:ext>
            </a:extLst>
          </a:blip>
          <a:srcRect b="4293"/>
          <a:stretch/>
        </p:blipFill>
        <p:spPr>
          <a:xfrm>
            <a:off x="1003081" y="0"/>
            <a:ext cx="10185838" cy="6890844"/>
          </a:xfrm>
          <a:prstGeom prst="rect">
            <a:avLst/>
          </a:prstGeom>
        </p:spPr>
      </p:pic>
    </p:spTree>
    <p:extLst>
      <p:ext uri="{BB962C8B-B14F-4D97-AF65-F5344CB8AC3E}">
        <p14:creationId xmlns:p14="http://schemas.microsoft.com/office/powerpoint/2010/main" val="301410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EE8389-228A-46D1-992B-8426581FEFEC}"/>
              </a:ext>
            </a:extLst>
          </p:cNvPr>
          <p:cNvSpPr/>
          <p:nvPr/>
        </p:nvSpPr>
        <p:spPr>
          <a:xfrm>
            <a:off x="7962737" y="865730"/>
            <a:ext cx="3991663" cy="1229288"/>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000" b="1" dirty="0">
              <a:solidFill>
                <a:srgbClr val="3B3B49"/>
              </a:solidFill>
              <a:highlight>
                <a:srgbClr val="FBF6BA"/>
              </a:highlight>
              <a:latin typeface="Helvetica Neue" panose="02000503000000020004"/>
              <a:ea typeface="+mj-ea"/>
              <a:cs typeface="+mj-cs"/>
            </a:endParaRPr>
          </a:p>
        </p:txBody>
      </p:sp>
      <p:sp>
        <p:nvSpPr>
          <p:cNvPr id="6" name="ZoneTexte 5">
            <a:extLst>
              <a:ext uri="{FF2B5EF4-FFF2-40B4-BE49-F238E27FC236}">
                <a16:creationId xmlns:a16="http://schemas.microsoft.com/office/drawing/2014/main" id="{75F402AA-4D5C-4F90-9B66-669B8FF6F1F9}"/>
              </a:ext>
            </a:extLst>
          </p:cNvPr>
          <p:cNvSpPr txBox="1"/>
          <p:nvPr/>
        </p:nvSpPr>
        <p:spPr>
          <a:xfrm>
            <a:off x="7500395" y="0"/>
            <a:ext cx="4454005" cy="4421703"/>
          </a:xfrm>
          <a:prstGeom prst="rect">
            <a:avLst/>
          </a:prstGeom>
        </p:spPr>
        <p:txBody>
          <a:bodyPr vert="horz" lIns="91440" tIns="45720" rIns="91440" bIns="45720" rtlCol="0" anchor="ctr">
            <a:normAutofit/>
          </a:bodyPr>
          <a:lstStyle>
            <a:defPPr>
              <a:defRPr lang="fr-FR"/>
            </a:defPPr>
            <a:lvl1pPr algn="ctr">
              <a:lnSpc>
                <a:spcPct val="90000"/>
              </a:lnSpc>
              <a:spcBef>
                <a:spcPct val="0"/>
              </a:spcBef>
              <a:spcAft>
                <a:spcPts val="600"/>
              </a:spcAft>
              <a:defRPr sz="4000" b="1">
                <a:solidFill>
                  <a:srgbClr val="3B3B49"/>
                </a:solidFill>
                <a:latin typeface="Helvetica Neue" panose="02000503000000020004"/>
                <a:ea typeface="+mj-ea"/>
                <a:cs typeface="+mj-cs"/>
              </a:defRPr>
            </a:lvl1pPr>
          </a:lstStyle>
          <a:p>
            <a:r>
              <a:rPr lang="fr-FR" dirty="0">
                <a:highlight>
                  <a:srgbClr val="FBF6BA"/>
                </a:highlight>
              </a:rPr>
              <a:t>La personne de confiance</a:t>
            </a:r>
          </a:p>
        </p:txBody>
      </p:sp>
      <p:pic>
        <p:nvPicPr>
          <p:cNvPr id="10" name="Espace réservé du contenu 6">
            <a:extLst>
              <a:ext uri="{FF2B5EF4-FFF2-40B4-BE49-F238E27FC236}">
                <a16:creationId xmlns:a16="http://schemas.microsoft.com/office/drawing/2014/main" id="{4FD2D983-0238-44E0-9FA3-29E43CC7EA6A}"/>
              </a:ext>
            </a:extLst>
          </p:cNvPr>
          <p:cNvPicPr>
            <a:picLocks noChangeAspect="1"/>
          </p:cNvPicPr>
          <p:nvPr/>
        </p:nvPicPr>
        <p:blipFill rotWithShape="1">
          <a:blip r:embed="rId3">
            <a:extLst>
              <a:ext uri="{28A0092B-C50C-407E-A947-70E740481C1C}">
                <a14:useLocalDpi xmlns:a14="http://schemas.microsoft.com/office/drawing/2010/main" val="0"/>
              </a:ext>
            </a:extLst>
          </a:blip>
          <a:srcRect b="4293"/>
          <a:stretch/>
        </p:blipFill>
        <p:spPr>
          <a:xfrm>
            <a:off x="1003081" y="0"/>
            <a:ext cx="6090928" cy="4120587"/>
          </a:xfrm>
          <a:prstGeom prst="rect">
            <a:avLst/>
          </a:prstGeom>
        </p:spPr>
      </p:pic>
    </p:spTree>
    <p:extLst>
      <p:ext uri="{BB962C8B-B14F-4D97-AF65-F5344CB8AC3E}">
        <p14:creationId xmlns:p14="http://schemas.microsoft.com/office/powerpoint/2010/main" val="34939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6">
            <a:extLst>
              <a:ext uri="{FF2B5EF4-FFF2-40B4-BE49-F238E27FC236}">
                <a16:creationId xmlns:a16="http://schemas.microsoft.com/office/drawing/2014/main" id="{0E1AFE5F-1234-421C-B57D-BE935C88AF04}"/>
              </a:ext>
            </a:extLst>
          </p:cNvPr>
          <p:cNvPicPr>
            <a:picLocks noChangeAspect="1"/>
          </p:cNvPicPr>
          <p:nvPr/>
        </p:nvPicPr>
        <p:blipFill rotWithShape="1">
          <a:blip r:embed="rId2">
            <a:extLst>
              <a:ext uri="{28A0092B-C50C-407E-A947-70E740481C1C}">
                <a14:useLocalDpi xmlns:a14="http://schemas.microsoft.com/office/drawing/2010/main" val="0"/>
              </a:ext>
            </a:extLst>
          </a:blip>
          <a:srcRect l="5534" r="2146" b="9896"/>
          <a:stretch/>
        </p:blipFill>
        <p:spPr>
          <a:xfrm>
            <a:off x="1109722" y="0"/>
            <a:ext cx="9972556" cy="6879984"/>
          </a:xfrm>
          <a:prstGeom prst="rect">
            <a:avLst/>
          </a:prstGeom>
        </p:spPr>
      </p:pic>
    </p:spTree>
    <p:extLst>
      <p:ext uri="{BB962C8B-B14F-4D97-AF65-F5344CB8AC3E}">
        <p14:creationId xmlns:p14="http://schemas.microsoft.com/office/powerpoint/2010/main" val="183811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EE8389-228A-46D1-992B-8426581FEFEC}"/>
              </a:ext>
            </a:extLst>
          </p:cNvPr>
          <p:cNvSpPr/>
          <p:nvPr/>
        </p:nvSpPr>
        <p:spPr>
          <a:xfrm>
            <a:off x="7962737" y="865730"/>
            <a:ext cx="3991663" cy="1229288"/>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000" b="1" dirty="0">
              <a:solidFill>
                <a:srgbClr val="3B3B49"/>
              </a:solidFill>
              <a:highlight>
                <a:srgbClr val="FBF6BA"/>
              </a:highlight>
              <a:latin typeface="Helvetica Neue" panose="02000503000000020004"/>
              <a:ea typeface="+mj-ea"/>
              <a:cs typeface="+mj-cs"/>
            </a:endParaRPr>
          </a:p>
        </p:txBody>
      </p:sp>
      <p:sp>
        <p:nvSpPr>
          <p:cNvPr id="6" name="ZoneTexte 5">
            <a:extLst>
              <a:ext uri="{FF2B5EF4-FFF2-40B4-BE49-F238E27FC236}">
                <a16:creationId xmlns:a16="http://schemas.microsoft.com/office/drawing/2014/main" id="{75F402AA-4D5C-4F90-9B66-669B8FF6F1F9}"/>
              </a:ext>
            </a:extLst>
          </p:cNvPr>
          <p:cNvSpPr txBox="1"/>
          <p:nvPr/>
        </p:nvSpPr>
        <p:spPr>
          <a:xfrm>
            <a:off x="7500395" y="0"/>
            <a:ext cx="4454005" cy="4421703"/>
          </a:xfrm>
          <a:prstGeom prst="rect">
            <a:avLst/>
          </a:prstGeom>
        </p:spPr>
        <p:txBody>
          <a:bodyPr vert="horz" lIns="91440" tIns="45720" rIns="91440" bIns="45720" rtlCol="0" anchor="ctr">
            <a:normAutofit/>
          </a:bodyPr>
          <a:lstStyle>
            <a:defPPr>
              <a:defRPr lang="fr-FR"/>
            </a:defPPr>
            <a:lvl1pPr algn="ctr">
              <a:lnSpc>
                <a:spcPct val="90000"/>
              </a:lnSpc>
              <a:spcBef>
                <a:spcPct val="0"/>
              </a:spcBef>
              <a:spcAft>
                <a:spcPts val="600"/>
              </a:spcAft>
              <a:defRPr sz="4000" b="1">
                <a:solidFill>
                  <a:srgbClr val="3B3B49"/>
                </a:solidFill>
                <a:latin typeface="Helvetica Neue" panose="02000503000000020004"/>
                <a:ea typeface="+mj-ea"/>
                <a:cs typeface="+mj-cs"/>
              </a:defRPr>
            </a:lvl1pPr>
          </a:lstStyle>
          <a:p>
            <a:r>
              <a:rPr lang="fr-FR" dirty="0">
                <a:highlight>
                  <a:srgbClr val="FBF6BA"/>
                </a:highlight>
              </a:rPr>
              <a:t>La représentation des usagers</a:t>
            </a:r>
          </a:p>
        </p:txBody>
      </p:sp>
      <p:pic>
        <p:nvPicPr>
          <p:cNvPr id="5" name="Espace réservé du contenu 6">
            <a:extLst>
              <a:ext uri="{FF2B5EF4-FFF2-40B4-BE49-F238E27FC236}">
                <a16:creationId xmlns:a16="http://schemas.microsoft.com/office/drawing/2014/main" id="{3D66549D-CB68-4031-A9CA-722B8F6163E6}"/>
              </a:ext>
            </a:extLst>
          </p:cNvPr>
          <p:cNvPicPr>
            <a:picLocks noChangeAspect="1"/>
          </p:cNvPicPr>
          <p:nvPr/>
        </p:nvPicPr>
        <p:blipFill rotWithShape="1">
          <a:blip r:embed="rId3">
            <a:extLst>
              <a:ext uri="{28A0092B-C50C-407E-A947-70E740481C1C}">
                <a14:useLocalDpi xmlns:a14="http://schemas.microsoft.com/office/drawing/2010/main" val="0"/>
              </a:ext>
            </a:extLst>
          </a:blip>
          <a:srcRect l="5534" r="2146" b="9896"/>
          <a:stretch/>
        </p:blipFill>
        <p:spPr>
          <a:xfrm>
            <a:off x="467944" y="-8681"/>
            <a:ext cx="6858831" cy="4731851"/>
          </a:xfrm>
          <a:prstGeom prst="rect">
            <a:avLst/>
          </a:prstGeom>
        </p:spPr>
      </p:pic>
    </p:spTree>
    <p:extLst>
      <p:ext uri="{BB962C8B-B14F-4D97-AF65-F5344CB8AC3E}">
        <p14:creationId xmlns:p14="http://schemas.microsoft.com/office/powerpoint/2010/main" val="369630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Introduction &amp; présentation Take Care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10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05492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Le </a:t>
            </a: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vrai</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du fake</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25 à 35 min</a:t>
            </a:r>
          </a:p>
        </p:txBody>
      </p:sp>
    </p:spTree>
    <p:extLst>
      <p:ext uri="{BB962C8B-B14F-4D97-AF65-F5344CB8AC3E}">
        <p14:creationId xmlns:p14="http://schemas.microsoft.com/office/powerpoint/2010/main" val="496738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847207"/>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Comme Farid, vous allez être sollicités par des amis par rapport à des problèmes de santé ; votre rôle sera de distinguer le vrai du faux.</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rPr>
              <a:t>Vous aurez </a:t>
            </a:r>
            <a:r>
              <a:rPr lang="fr-FR" sz="2400" b="1" dirty="0">
                <a:solidFill>
                  <a:srgbClr val="3B3B49"/>
                </a:solidFill>
                <a:latin typeface="Helvetica Neue" panose="02000503000000020004"/>
              </a:rPr>
              <a:t>30 secondes </a:t>
            </a:r>
            <a:r>
              <a:rPr lang="fr-FR" sz="2400" dirty="0">
                <a:solidFill>
                  <a:srgbClr val="3B3B49"/>
                </a:solidFill>
                <a:latin typeface="Helvetica Neue" panose="02000503000000020004"/>
              </a:rPr>
              <a:t>pour lire la situation et choisir une réponse !</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grpSp>
        <p:nvGrpSpPr>
          <p:cNvPr id="14" name="Groupe 13">
            <a:extLst>
              <a:ext uri="{FF2B5EF4-FFF2-40B4-BE49-F238E27FC236}">
                <a16:creationId xmlns:a16="http://schemas.microsoft.com/office/drawing/2014/main" id="{D7A21319-496D-4997-A0DB-0F707E7B2563}"/>
              </a:ext>
            </a:extLst>
          </p:cNvPr>
          <p:cNvGrpSpPr/>
          <p:nvPr/>
        </p:nvGrpSpPr>
        <p:grpSpPr>
          <a:xfrm>
            <a:off x="1267968" y="5852526"/>
            <a:ext cx="7848600" cy="666750"/>
            <a:chOff x="0" y="5780761"/>
            <a:chExt cx="7848600" cy="666750"/>
          </a:xfrm>
        </p:grpSpPr>
        <p:pic>
          <p:nvPicPr>
            <p:cNvPr id="11" name="Graphique 10" descr="Jouer avec un remplissage uni">
              <a:extLst>
                <a:ext uri="{FF2B5EF4-FFF2-40B4-BE49-F238E27FC236}">
                  <a16:creationId xmlns:a16="http://schemas.microsoft.com/office/drawing/2014/main" id="{C78ABDDD-17FE-4D79-BE0B-C801DC85E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780761"/>
              <a:ext cx="666750" cy="666750"/>
            </a:xfrm>
            <a:prstGeom prst="rect">
              <a:avLst/>
            </a:prstGeom>
          </p:spPr>
        </p:pic>
        <p:sp>
          <p:nvSpPr>
            <p:cNvPr id="13" name="ZoneTexte 12">
              <a:extLst>
                <a:ext uri="{FF2B5EF4-FFF2-40B4-BE49-F238E27FC236}">
                  <a16:creationId xmlns:a16="http://schemas.microsoft.com/office/drawing/2014/main" id="{CA08D1C6-CA5A-49AA-B249-8FF8BEF53482}"/>
                </a:ext>
              </a:extLst>
            </p:cNvPr>
            <p:cNvSpPr txBox="1"/>
            <p:nvPr/>
          </p:nvSpPr>
          <p:spPr>
            <a:xfrm>
              <a:off x="666750" y="5852526"/>
              <a:ext cx="7181850" cy="523220"/>
            </a:xfrm>
            <a:prstGeom prst="rect">
              <a:avLst/>
            </a:prstGeom>
            <a:noFill/>
          </p:spPr>
          <p:txBody>
            <a:bodyPr wrap="square">
              <a:spAutoFit/>
            </a:bodyPr>
            <a:lstStyle/>
            <a:p>
              <a:r>
                <a:rPr lang="fr-FR" sz="2800" i="1" dirty="0">
                  <a:solidFill>
                    <a:srgbClr val="FBF6BA"/>
                  </a:solidFill>
                  <a:latin typeface="Helvetica Neue" panose="02000503000000020004"/>
                  <a:hlinkClick r:id="rId6">
                    <a:extLst>
                      <a:ext uri="{A12FA001-AC4F-418D-AE19-62706E023703}">
                        <ahyp:hlinkClr xmlns:ahyp="http://schemas.microsoft.com/office/drawing/2018/hyperlinkcolor" val="tx"/>
                      </a:ext>
                    </a:extLst>
                  </a:hlinkClick>
                </a:rPr>
                <a:t>Lien du quiz</a:t>
              </a:r>
              <a:endParaRPr lang="fr-FR" sz="2800" i="1" dirty="0">
                <a:solidFill>
                  <a:srgbClr val="FBF6BA"/>
                </a:solidFill>
                <a:latin typeface="Helvetica Neue" panose="02000503000000020004"/>
              </a:endParaRPr>
            </a:p>
          </p:txBody>
        </p:sp>
      </p:grpSp>
    </p:spTree>
    <p:extLst>
      <p:ext uri="{BB962C8B-B14F-4D97-AF65-F5344CB8AC3E}">
        <p14:creationId xmlns:p14="http://schemas.microsoft.com/office/powerpoint/2010/main" val="423227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127726"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Xavier</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470858"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a:t>
            </a:r>
            <a:r>
              <a:rPr lang="fr-FR" sz="2000" dirty="0" err="1">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xavlezouav</a:t>
            </a:r>
            <a:endPar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Mon médecin veut que je prenne encore un nouvel antibio 😵 c’est le 4</a:t>
            </a:r>
            <a:r>
              <a:rPr lang="fr-FR" sz="2400" baseline="30000" dirty="0">
                <a:latin typeface="Helvetica Neue" panose="02000503000000020004" pitchFamily="2" charset="0"/>
                <a:ea typeface="Helvetica Neue" panose="02000503000000020004" pitchFamily="2" charset="0"/>
                <a:cs typeface="Helvetica Neue" panose="02000503000000020004" pitchFamily="2" charset="0"/>
              </a:rPr>
              <a:t>ème</a:t>
            </a:r>
            <a:r>
              <a:rPr lang="fr-FR" sz="2400" dirty="0">
                <a:latin typeface="Helvetica Neue" panose="02000503000000020004" pitchFamily="2" charset="0"/>
                <a:ea typeface="Helvetica Neue" panose="02000503000000020004" pitchFamily="2" charset="0"/>
                <a:cs typeface="Helvetica Neue" panose="02000503000000020004" pitchFamily="2" charset="0"/>
              </a:rPr>
              <a:t> en 2 mois 😵 je comprends même pas à quoi ça sert tout ça, il me dit juste « prenez ça et ça va aller » mais ça va jamais </a:t>
            </a:r>
            <a:r>
              <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t>
            </a:r>
            <a:r>
              <a:rPr lang="fr-FR" sz="2400" dirty="0">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6" name="Image 15">
            <a:extLst>
              <a:ext uri="{FF2B5EF4-FFF2-40B4-BE49-F238E27FC236}">
                <a16:creationId xmlns:a16="http://schemas.microsoft.com/office/drawing/2014/main" id="{784497B7-6E99-4501-B13E-723DD30C1EB7}"/>
              </a:ext>
            </a:extLst>
          </p:cNvPr>
          <p:cNvPicPr>
            <a:picLocks noChangeAspect="1"/>
          </p:cNvPicPr>
          <p:nvPr/>
        </p:nvPicPr>
        <p:blipFill>
          <a:blip r:embed="rId4"/>
          <a:stretch>
            <a:fillRect/>
          </a:stretch>
        </p:blipFill>
        <p:spPr>
          <a:xfrm>
            <a:off x="1444894" y="3499386"/>
            <a:ext cx="2098782" cy="2051083"/>
          </a:xfrm>
          <a:prstGeom prst="rect">
            <a:avLst/>
          </a:prstGeom>
          <a:ln>
            <a:noFill/>
          </a:ln>
        </p:spPr>
      </p:pic>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Un patient est libre de consentir ou non aux soins »</a:t>
            </a:r>
          </a:p>
        </p:txBody>
      </p:sp>
    </p:spTree>
    <p:extLst>
      <p:ext uri="{BB962C8B-B14F-4D97-AF65-F5344CB8AC3E}">
        <p14:creationId xmlns:p14="http://schemas.microsoft.com/office/powerpoint/2010/main" val="221068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308324"/>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Mais pour que son consentement (ou non consentement) soit libre et éclairé, il faut qu’il ait été précédé d’informations loyales, complètes et compréhensibles par le patient. </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rPr>
              <a:t> Notions : consentement libre et éclairé / accès à l’information</a:t>
            </a:r>
            <a:endParaRPr lang="fr-FR"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Un patient est libre de consentir ou non aux soins »</a:t>
            </a:r>
          </a:p>
        </p:txBody>
      </p:sp>
    </p:spTree>
    <p:extLst>
      <p:ext uri="{BB962C8B-B14F-4D97-AF65-F5344CB8AC3E}">
        <p14:creationId xmlns:p14="http://schemas.microsoft.com/office/powerpoint/2010/main" val="401866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2" y="3633130"/>
            <a:ext cx="1651587" cy="707886"/>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Amandine</a:t>
            </a:r>
          </a:p>
          <a:p>
            <a:endParaRPr lang="fr-FR" sz="2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ZoneTexte 11">
            <a:extLst>
              <a:ext uri="{FF2B5EF4-FFF2-40B4-BE49-F238E27FC236}">
                <a16:creationId xmlns:a16="http://schemas.microsoft.com/office/drawing/2014/main" id="{E7201CF0-531A-4810-A7DE-6ABBA5762D28}"/>
              </a:ext>
            </a:extLst>
          </p:cNvPr>
          <p:cNvSpPr txBox="1"/>
          <p:nvPr/>
        </p:nvSpPr>
        <p:spPr>
          <a:xfrm>
            <a:off x="4914741"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@Petite_Amande&lt;3</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J’y crois pas mon dentiste veut me poser un implant et il me fait rien signer avant 🤯 </a:t>
            </a:r>
          </a:p>
          <a:p>
            <a:r>
              <a:rPr lang="fr-FR" sz="2400" dirty="0">
                <a:latin typeface="Helvetica Neue" panose="02000503000000020004" pitchFamily="2" charset="0"/>
                <a:ea typeface="Helvetica Neue" panose="02000503000000020004" pitchFamily="2" charset="0"/>
                <a:cs typeface="Helvetica Neue" panose="02000503000000020004" pitchFamily="2" charset="0"/>
              </a:rPr>
              <a:t>Il a cru que ça allait marcher pour me faire payer là ?! 😤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Le consentement aux soins est forcément écrit »</a:t>
            </a:r>
          </a:p>
        </p:txBody>
      </p:sp>
      <p:pic>
        <p:nvPicPr>
          <p:cNvPr id="11" name="Image 10" descr="Une image contenant horloge, assiette, dessin&#10;&#10;Description générée automatiquement">
            <a:extLst>
              <a:ext uri="{FF2B5EF4-FFF2-40B4-BE49-F238E27FC236}">
                <a16:creationId xmlns:a16="http://schemas.microsoft.com/office/drawing/2014/main" id="{200DFCDC-EDFB-4EBE-A1FE-A80059F5A819}"/>
              </a:ext>
            </a:extLst>
          </p:cNvPr>
          <p:cNvPicPr>
            <a:picLocks noChangeAspect="1"/>
          </p:cNvPicPr>
          <p:nvPr/>
        </p:nvPicPr>
        <p:blipFill>
          <a:blip r:embed="rId4"/>
          <a:stretch>
            <a:fillRect/>
          </a:stretch>
        </p:blipFill>
        <p:spPr>
          <a:xfrm>
            <a:off x="1345260" y="3579161"/>
            <a:ext cx="2331366" cy="2278380"/>
          </a:xfrm>
          <a:prstGeom prst="rect">
            <a:avLst/>
          </a:prstGeom>
        </p:spPr>
      </p:pic>
    </p:spTree>
    <p:extLst>
      <p:ext uri="{BB962C8B-B14F-4D97-AF65-F5344CB8AC3E}">
        <p14:creationId xmlns:p14="http://schemas.microsoft.com/office/powerpoint/2010/main" val="3280748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4625266"/>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923877"/>
          </a:xfrm>
          <a:prstGeom prst="rect">
            <a:avLst/>
          </a:prstGeom>
          <a:noFill/>
        </p:spPr>
        <p:txBody>
          <a:bodyPr wrap="square" rtlCol="0">
            <a:spAutoFit/>
          </a:bodyPr>
          <a:lstStyle/>
          <a:p>
            <a:pPr algn="ctr"/>
            <a:r>
              <a:rPr lang="fr-FR"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FAUX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La plupart du temps, un consentement oral suffit, sauf dans certaines circonstances : actes pratiqués dans l’intérêt d’autrui (diagnostic d’une maladie chez le fœtus, prélèvement d’organe(s)…), ou actes pratiqués dans l’intérêt général de la connaissance (recherche biomédicale), notamment.</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consentement libre et éclairé (en pratique)</a:t>
            </a:r>
            <a:endParaRPr lang="fr-FR" sz="2000" i="1" dirty="0">
              <a:latin typeface="Helvetica Neue" panose="02000503000000020004" pitchFamily="2" charset="0"/>
            </a:endParaRPr>
          </a:p>
        </p:txBody>
      </p:sp>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Le consentement aux soins est forcément écrit »</a:t>
            </a:r>
          </a:p>
        </p:txBody>
      </p:sp>
    </p:spTree>
    <p:extLst>
      <p:ext uri="{BB962C8B-B14F-4D97-AF65-F5344CB8AC3E}">
        <p14:creationId xmlns:p14="http://schemas.microsoft.com/office/powerpoint/2010/main" val="1313689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127726"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Samia</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470858"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@Samia_98</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Je comprends pas, j’ai changé de médecin et il sait rien sur moi en fait 😲 Avec la carte vitale et tout, Internet, c’est pas encore automatique le transfert d’infos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1384995"/>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dossier médical d’un patient n’est pas transféré automatiquement s’il change de médecin »</a:t>
            </a:r>
          </a:p>
        </p:txBody>
      </p:sp>
      <p:pic>
        <p:nvPicPr>
          <p:cNvPr id="11" name="Image 10" descr="Une image contenant alimentation, tasse&#10;&#10;Description générée automatiquement">
            <a:extLst>
              <a:ext uri="{FF2B5EF4-FFF2-40B4-BE49-F238E27FC236}">
                <a16:creationId xmlns:a16="http://schemas.microsoft.com/office/drawing/2014/main" id="{968FE56C-65BA-4F35-880A-E5CFF43E33A3}"/>
              </a:ext>
            </a:extLst>
          </p:cNvPr>
          <p:cNvPicPr>
            <a:picLocks noChangeAspect="1"/>
          </p:cNvPicPr>
          <p:nvPr/>
        </p:nvPicPr>
        <p:blipFill>
          <a:blip r:embed="rId4"/>
          <a:stretch>
            <a:fillRect/>
          </a:stretch>
        </p:blipFill>
        <p:spPr>
          <a:xfrm>
            <a:off x="1399493" y="3535587"/>
            <a:ext cx="2072251" cy="2025155"/>
          </a:xfrm>
          <a:prstGeom prst="rect">
            <a:avLst/>
          </a:prstGeom>
        </p:spPr>
      </p:pic>
    </p:spTree>
    <p:extLst>
      <p:ext uri="{BB962C8B-B14F-4D97-AF65-F5344CB8AC3E}">
        <p14:creationId xmlns:p14="http://schemas.microsoft.com/office/powerpoint/2010/main" val="224007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431454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862322"/>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Chaque patient peut accéder à son dossier médical et le faire transférer à un autre professionnel de santé, mais il faut en faire la demande à l’écrit.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dossier médical / DMP / droit à l’information sur sa santé et son parcours de soins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ZoneTexte 7">
            <a:extLst>
              <a:ext uri="{FF2B5EF4-FFF2-40B4-BE49-F238E27FC236}">
                <a16:creationId xmlns:a16="http://schemas.microsoft.com/office/drawing/2014/main" id="{CC757C89-802E-4AC2-87D6-6338D5191551}"/>
              </a:ext>
            </a:extLst>
          </p:cNvPr>
          <p:cNvSpPr txBox="1"/>
          <p:nvPr/>
        </p:nvSpPr>
        <p:spPr>
          <a:xfrm>
            <a:off x="1508854" y="2161513"/>
            <a:ext cx="9174292" cy="1384995"/>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dossier médical d’un patient n’est pas transféré automatiquement s’il change de médecin »</a:t>
            </a:r>
          </a:p>
        </p:txBody>
      </p:sp>
    </p:spTree>
    <p:extLst>
      <p:ext uri="{BB962C8B-B14F-4D97-AF65-F5344CB8AC3E}">
        <p14:creationId xmlns:p14="http://schemas.microsoft.com/office/powerpoint/2010/main" val="91621278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127726"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Chen</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470858"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@Chenbgsport</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Les gars, c’est normal que je paye pas la même chose chez deux médecins différents alors que c’est la MÊME consultation ? (certificat médical chez un généraliste)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prix des consultations chez un généraliste est toujours le même »</a:t>
            </a:r>
          </a:p>
        </p:txBody>
      </p:sp>
      <p:pic>
        <p:nvPicPr>
          <p:cNvPr id="13" name="Image 12" descr="Une image contenant signe, pièce&#10;&#10;Description générée automatiquement">
            <a:extLst>
              <a:ext uri="{FF2B5EF4-FFF2-40B4-BE49-F238E27FC236}">
                <a16:creationId xmlns:a16="http://schemas.microsoft.com/office/drawing/2014/main" id="{EE4E2F7D-C058-4580-81E0-47CF85651F73}"/>
              </a:ext>
            </a:extLst>
          </p:cNvPr>
          <p:cNvPicPr>
            <a:picLocks noChangeAspect="1"/>
          </p:cNvPicPr>
          <p:nvPr/>
        </p:nvPicPr>
        <p:blipFill>
          <a:blip r:embed="rId4"/>
          <a:stretch>
            <a:fillRect/>
          </a:stretch>
        </p:blipFill>
        <p:spPr>
          <a:xfrm>
            <a:off x="1365477" y="3567965"/>
            <a:ext cx="2237862" cy="2187002"/>
          </a:xfrm>
          <a:prstGeom prst="rect">
            <a:avLst/>
          </a:prstGeom>
        </p:spPr>
      </p:pic>
    </p:spTree>
    <p:extLst>
      <p:ext uri="{BB962C8B-B14F-4D97-AF65-F5344CB8AC3E}">
        <p14:creationId xmlns:p14="http://schemas.microsoft.com/office/powerpoint/2010/main" val="952006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44771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336346"/>
            <a:ext cx="9290952" cy="3724096"/>
          </a:xfrm>
          <a:prstGeom prst="rect">
            <a:avLst/>
          </a:prstGeom>
          <a:noFill/>
        </p:spPr>
        <p:txBody>
          <a:bodyPr wrap="square" rtlCol="0">
            <a:spAutoFit/>
          </a:bodyPr>
          <a:lstStyle/>
          <a:p>
            <a:pPr algn="ctr"/>
            <a:r>
              <a:rPr lang="fr-FR"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FAUX !</a:t>
            </a:r>
          </a:p>
          <a:p>
            <a:pPr algn="ctr"/>
            <a:r>
              <a:rPr lang="fr-FR" sz="2000" dirty="0">
                <a:latin typeface="Helvetica Neue" panose="02000503000000020004" pitchFamily="2" charset="0"/>
                <a:ea typeface="Helvetica Neue" panose="02000503000000020004" pitchFamily="2" charset="0"/>
                <a:cs typeface="Helvetica Neue" panose="02000503000000020004" pitchFamily="2" charset="0"/>
              </a:rPr>
              <a:t>Certains professionnels de santé pratiquent des dépassements d’honoraires, c’est-à-dire qu’ils facturent les consultations au-delà des tarifs fixés par l’Assurance Maladie.</a:t>
            </a:r>
          </a:p>
          <a:p>
            <a:pPr algn="ctr"/>
            <a:r>
              <a:rPr lang="fr-FR" sz="2000" dirty="0">
                <a:latin typeface="Helvetica Neue" panose="02000503000000020004" pitchFamily="2" charset="0"/>
                <a:ea typeface="Helvetica Neue" panose="02000503000000020004" pitchFamily="2" charset="0"/>
                <a:cs typeface="Helvetica Neue" panose="02000503000000020004" pitchFamily="2" charset="0"/>
              </a:rPr>
              <a:t>Avant de consulter, pensez à vérifier si le professionnel chez qui vous vous rendez est conventionné en secteur 1 (tarifs encadrés par l’AM) ou en secteur 2 (dépassements d’honoraires possibles)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prise en charge et remboursement des frais de santé / secteurs 1 et 2 / dépassements d’honoraires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ZoneTexte 9">
            <a:extLst>
              <a:ext uri="{FF2B5EF4-FFF2-40B4-BE49-F238E27FC236}">
                <a16:creationId xmlns:a16="http://schemas.microsoft.com/office/drawing/2014/main" id="{A003FB37-7945-4DCD-AA1E-1EBDC992FC7C}"/>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prix des consultations chez un généraliste est toujours le même »</a:t>
            </a:r>
          </a:p>
        </p:txBody>
      </p:sp>
    </p:spTree>
    <p:extLst>
      <p:ext uri="{BB962C8B-B14F-4D97-AF65-F5344CB8AC3E}">
        <p14:creationId xmlns:p14="http://schemas.microsoft.com/office/powerpoint/2010/main" val="330491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549585-0396-4A21-A51B-C44A1F410582}"/>
              </a:ext>
            </a:extLst>
          </p:cNvPr>
          <p:cNvSpPr/>
          <p:nvPr/>
        </p:nvSpPr>
        <p:spPr>
          <a:xfrm>
            <a:off x="6715760" y="1564641"/>
            <a:ext cx="4978400" cy="362711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B3CB94C0-2E70-40B2-8A0A-356900337073}"/>
              </a:ext>
            </a:extLst>
          </p:cNvPr>
          <p:cNvPicPr>
            <a:picLocks noChangeAspect="1"/>
          </p:cNvPicPr>
          <p:nvPr/>
        </p:nvPicPr>
        <p:blipFill rotWithShape="1">
          <a:blip r:embed="rId2"/>
          <a:srcRect l="30626"/>
          <a:stretch/>
        </p:blipFill>
        <p:spPr>
          <a:xfrm>
            <a:off x="680720" y="106392"/>
            <a:ext cx="5819676" cy="6645216"/>
          </a:xfrm>
          <a:prstGeom prst="rect">
            <a:avLst/>
          </a:prstGeom>
        </p:spPr>
      </p:pic>
      <p:sp>
        <p:nvSpPr>
          <p:cNvPr id="28" name="Rectangle 27">
            <a:extLst>
              <a:ext uri="{FF2B5EF4-FFF2-40B4-BE49-F238E27FC236}">
                <a16:creationId xmlns:a16="http://schemas.microsoft.com/office/drawing/2014/main" id="{00CC5AC2-1946-4F48-8CDF-9197BADC9FC7}"/>
              </a:ext>
            </a:extLst>
          </p:cNvPr>
          <p:cNvSpPr/>
          <p:nvPr/>
        </p:nvSpPr>
        <p:spPr>
          <a:xfrm>
            <a:off x="6695440" y="1357238"/>
            <a:ext cx="4978400"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Que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pensez-vous</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de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cette</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statistique</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 </a:t>
            </a:r>
            <a:endParaRPr kumimoji="0" lang="en-US" sz="6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315866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358624"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Thomas</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639534"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@Tomtom98</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200329"/>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Vous connaissez pas un bon médecin ?! Mon médecin traitant est parti à la retraite et je suis perdu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mdr</a:t>
            </a:r>
            <a:r>
              <a:rPr lang="fr-FR" sz="2400" dirty="0">
                <a:latin typeface="Helvetica Neue" panose="02000503000000020004" pitchFamily="2" charset="0"/>
                <a:ea typeface="Helvetica Neue" panose="02000503000000020004" pitchFamily="2" charset="0"/>
                <a:cs typeface="Helvetica Neue" panose="02000503000000020004" pitchFamily="2" charset="0"/>
              </a:rPr>
              <a:t> 👀  je sais pas qui choisir</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médecin traitant peut être un généraliste ou un spécialiste »</a:t>
            </a:r>
          </a:p>
        </p:txBody>
      </p:sp>
      <p:pic>
        <p:nvPicPr>
          <p:cNvPr id="11" name="Image 10">
            <a:extLst>
              <a:ext uri="{FF2B5EF4-FFF2-40B4-BE49-F238E27FC236}">
                <a16:creationId xmlns:a16="http://schemas.microsoft.com/office/drawing/2014/main" id="{D9F6D878-3F64-4C57-B839-9487D79784D6}"/>
              </a:ext>
            </a:extLst>
          </p:cNvPr>
          <p:cNvPicPr>
            <a:picLocks noChangeAspect="1"/>
          </p:cNvPicPr>
          <p:nvPr/>
        </p:nvPicPr>
        <p:blipFill>
          <a:blip r:embed="rId4"/>
          <a:stretch>
            <a:fillRect/>
          </a:stretch>
        </p:blipFill>
        <p:spPr>
          <a:xfrm>
            <a:off x="1377467" y="3535532"/>
            <a:ext cx="2191016" cy="2141220"/>
          </a:xfrm>
          <a:prstGeom prst="rect">
            <a:avLst/>
          </a:prstGeom>
        </p:spPr>
      </p:pic>
    </p:spTree>
    <p:extLst>
      <p:ext uri="{BB962C8B-B14F-4D97-AF65-F5344CB8AC3E}">
        <p14:creationId xmlns:p14="http://schemas.microsoft.com/office/powerpoint/2010/main" val="2592673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431454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616101"/>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Il doit simplement vous confirmer qu’il est d’accord. La déclaration d’un médecin traitant permet de suivre un parcours de soins plus coordonné et d’être mieux remboursé : elle doit être faite auprès de l’assurance maladie.</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choix du médecin traitant et ses impacts</a:t>
            </a:r>
            <a:endParaRPr lang="fr-FR" sz="2000" i="1" dirty="0">
              <a:latin typeface="Helvetica Neue" panose="02000503000000020004" pitchFamily="2" charset="0"/>
            </a:endParaRPr>
          </a:p>
        </p:txBody>
      </p:sp>
      <p:sp>
        <p:nvSpPr>
          <p:cNvPr id="10" name="ZoneTexte 9">
            <a:extLst>
              <a:ext uri="{FF2B5EF4-FFF2-40B4-BE49-F238E27FC236}">
                <a16:creationId xmlns:a16="http://schemas.microsoft.com/office/drawing/2014/main" id="{FC11FD4F-7E9B-4BE6-AB94-E6646BA06CD7}"/>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médecin traitant peut être un généraliste ou un spécialiste »</a:t>
            </a:r>
          </a:p>
        </p:txBody>
      </p:sp>
    </p:spTree>
    <p:extLst>
      <p:ext uri="{BB962C8B-B14F-4D97-AF65-F5344CB8AC3E}">
        <p14:creationId xmlns:p14="http://schemas.microsoft.com/office/powerpoint/2010/main" val="261656010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358624"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Sophie</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639534"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@Sophinette1809</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830997"/>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C’est la misère ici pour trouver un dermatologue :( je pensais pas vivre autant dans le désert en fait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523220"/>
          </a:xfrm>
          <a:prstGeom prst="rect">
            <a:avLst/>
          </a:prstGeom>
          <a:noFill/>
        </p:spPr>
        <p:txBody>
          <a:bodyPr wrap="square" rtlCol="0">
            <a:spAutoFit/>
          </a:bodyPr>
          <a:lstStyle/>
          <a:p>
            <a:pPr algn="ctr"/>
            <a:r>
              <a:rPr lang="fr-FR" sz="2800" b="1" dirty="0">
                <a:solidFill>
                  <a:srgbClr val="3B3B49"/>
                </a:solidFill>
                <a:latin typeface="Helvetica Neue" panose="02000503000000020004"/>
              </a:rPr>
              <a:t>« L’accès aux soins est un droit »</a:t>
            </a:r>
          </a:p>
        </p:txBody>
      </p:sp>
      <p:pic>
        <p:nvPicPr>
          <p:cNvPr id="13" name="Image 12" descr="Une image contenant table, assiette, tasse, alimentation&#10;&#10;Description générée automatiquement">
            <a:extLst>
              <a:ext uri="{FF2B5EF4-FFF2-40B4-BE49-F238E27FC236}">
                <a16:creationId xmlns:a16="http://schemas.microsoft.com/office/drawing/2014/main" id="{44E32943-79BD-45BF-9E27-F39475C4BF96}"/>
              </a:ext>
            </a:extLst>
          </p:cNvPr>
          <p:cNvPicPr>
            <a:picLocks noChangeAspect="1"/>
          </p:cNvPicPr>
          <p:nvPr/>
        </p:nvPicPr>
        <p:blipFill>
          <a:blip r:embed="rId4"/>
          <a:stretch>
            <a:fillRect/>
          </a:stretch>
        </p:blipFill>
        <p:spPr>
          <a:xfrm>
            <a:off x="1412414" y="3439614"/>
            <a:ext cx="2183010" cy="2133396"/>
          </a:xfrm>
          <a:prstGeom prst="rect">
            <a:avLst/>
          </a:prstGeom>
        </p:spPr>
      </p:pic>
    </p:spTree>
    <p:extLst>
      <p:ext uri="{BB962C8B-B14F-4D97-AF65-F5344CB8AC3E}">
        <p14:creationId xmlns:p14="http://schemas.microsoft.com/office/powerpoint/2010/main" val="2831682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078893"/>
            <a:ext cx="9290952" cy="3662541"/>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Mais il est vrai qu’il peut être difficile de trouver un professionnel de santé dans certaines circonstances (déserts médicaux, éloignement géographique, délais de prise de rdv…). Pensez dans ce cas aux maisons médicales et aux maisons de santé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pluri-professionnelles</a:t>
            </a:r>
            <a:r>
              <a:rPr lang="fr-FR" sz="2400" dirty="0">
                <a:latin typeface="Helvetica Neue" panose="02000503000000020004" pitchFamily="2" charset="0"/>
                <a:ea typeface="Helvetica Neue" panose="02000503000000020004" pitchFamily="2" charset="0"/>
                <a:cs typeface="Helvetica Neue" panose="02000503000000020004" pitchFamily="2" charset="0"/>
              </a:rPr>
              <a:t>, à la télémédecine et à certaines innovations numériques.</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droit d’accès aux soins / les difficultés / les alternatives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ZoneTexte 7">
            <a:extLst>
              <a:ext uri="{FF2B5EF4-FFF2-40B4-BE49-F238E27FC236}">
                <a16:creationId xmlns:a16="http://schemas.microsoft.com/office/drawing/2014/main" id="{3A0F3399-6851-45BD-A4E4-5EDFF7C427C2}"/>
              </a:ext>
            </a:extLst>
          </p:cNvPr>
          <p:cNvSpPr txBox="1"/>
          <p:nvPr/>
        </p:nvSpPr>
        <p:spPr>
          <a:xfrm>
            <a:off x="1508854" y="2161513"/>
            <a:ext cx="9174292" cy="523220"/>
          </a:xfrm>
          <a:prstGeom prst="rect">
            <a:avLst/>
          </a:prstGeom>
          <a:noFill/>
        </p:spPr>
        <p:txBody>
          <a:bodyPr wrap="square" rtlCol="0">
            <a:spAutoFit/>
          </a:bodyPr>
          <a:lstStyle/>
          <a:p>
            <a:pPr algn="ctr"/>
            <a:r>
              <a:rPr lang="fr-FR" sz="2800" b="1" dirty="0">
                <a:solidFill>
                  <a:srgbClr val="3B3B49"/>
                </a:solidFill>
                <a:latin typeface="Helvetica Neue" panose="02000503000000020004"/>
              </a:rPr>
              <a:t>« L’accès aux soins est un droit »</a:t>
            </a:r>
          </a:p>
        </p:txBody>
      </p:sp>
    </p:spTree>
    <p:extLst>
      <p:ext uri="{BB962C8B-B14F-4D97-AF65-F5344CB8AC3E}">
        <p14:creationId xmlns:p14="http://schemas.microsoft.com/office/powerpoint/2010/main" val="237299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358624"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Leïla</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639534"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@LeïlalaS</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461665"/>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Depuis quand les dentistes font des devis ?!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Les professionnels de santé doivent faire un devis pour toute intervention proposée »</a:t>
            </a:r>
          </a:p>
        </p:txBody>
      </p:sp>
      <p:pic>
        <p:nvPicPr>
          <p:cNvPr id="11" name="Image 10" descr="Une image contenant assiette, alimentation, tenant, table&#10;&#10;Description générée automatiquement">
            <a:extLst>
              <a:ext uri="{FF2B5EF4-FFF2-40B4-BE49-F238E27FC236}">
                <a16:creationId xmlns:a16="http://schemas.microsoft.com/office/drawing/2014/main" id="{68E90582-31D6-453A-B0BC-C8F1B1AFD7AD}"/>
              </a:ext>
            </a:extLst>
          </p:cNvPr>
          <p:cNvPicPr>
            <a:picLocks noChangeAspect="1"/>
          </p:cNvPicPr>
          <p:nvPr/>
        </p:nvPicPr>
        <p:blipFill>
          <a:blip r:embed="rId4"/>
          <a:stretch>
            <a:fillRect/>
          </a:stretch>
        </p:blipFill>
        <p:spPr>
          <a:xfrm>
            <a:off x="1450524" y="3410030"/>
            <a:ext cx="2183010" cy="2133396"/>
          </a:xfrm>
          <a:prstGeom prst="rect">
            <a:avLst/>
          </a:prstGeom>
        </p:spPr>
      </p:pic>
    </p:spTree>
    <p:extLst>
      <p:ext uri="{BB962C8B-B14F-4D97-AF65-F5344CB8AC3E}">
        <p14:creationId xmlns:p14="http://schemas.microsoft.com/office/powerpoint/2010/main" val="201462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362982"/>
            <a:ext cx="9290952" cy="3662541"/>
          </a:xfrm>
          <a:prstGeom prst="rect">
            <a:avLst/>
          </a:prstGeom>
          <a:noFill/>
        </p:spPr>
        <p:txBody>
          <a:bodyPr wrap="square" rtlCol="0">
            <a:spAutoFit/>
          </a:bodyPr>
          <a:lstStyle/>
          <a:p>
            <a:pPr algn="ctr"/>
            <a:r>
              <a:rPr lang="fr-FR"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FAUX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Si le devis est obligatoire pour tout dépassement d’honoraires de plus de 70€, de nombreux professionnels de secteur 2 pratiquent des dépassements d’honoraires moindres. Les tarifs doivent obligatoirement être affichés dans la salle d’attente, à l’accueil ou dans la salle de soins ; pensez notamment à vérifier si vous vous rendez chez un professionnel conventionné en secteur 2.</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libre choix des prestations / les dépassements d’honoraires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ZoneTexte 9">
            <a:extLst>
              <a:ext uri="{FF2B5EF4-FFF2-40B4-BE49-F238E27FC236}">
                <a16:creationId xmlns:a16="http://schemas.microsoft.com/office/drawing/2014/main" id="{35EA5040-FBCE-4DE4-A0D7-1698E91A0F6F}"/>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Les professionnels de santé doivent faire un devis pour toute intervention proposée »</a:t>
            </a:r>
          </a:p>
        </p:txBody>
      </p:sp>
    </p:spTree>
    <p:extLst>
      <p:ext uri="{BB962C8B-B14F-4D97-AF65-F5344CB8AC3E}">
        <p14:creationId xmlns:p14="http://schemas.microsoft.com/office/powerpoint/2010/main" val="2747144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QCM</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15 à 20 min</a:t>
            </a:r>
          </a:p>
        </p:txBody>
      </p:sp>
    </p:spTree>
    <p:extLst>
      <p:ext uri="{BB962C8B-B14F-4D97-AF65-F5344CB8AC3E}">
        <p14:creationId xmlns:p14="http://schemas.microsoft.com/office/powerpoint/2010/main" val="1915478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308324"/>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Flo a 17 ans et vient pour la prescription d’une contraception.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En introduction, le médecin lui dit qu’il faut un frottis.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rPr>
              <a:t>Flo ne comprend pas le rapport entre la contraception et le frottis, elle ne sait pas trop ce que c’est et ne sait pas si elle peut refuser.</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endParaRPr>
          </a:p>
          <a:p>
            <a:pPr algn="ctr"/>
            <a:r>
              <a:rPr lang="fr-FR" sz="2400" b="1" dirty="0">
                <a:latin typeface="Helvetica Neue" panose="02000503000000020004" pitchFamily="2" charset="0"/>
              </a:rPr>
              <a:t>Que lui conseillez-vous ? </a:t>
            </a:r>
            <a:r>
              <a:rPr lang="fr-FR" sz="2400" b="1" dirty="0">
                <a:latin typeface="Helvetica Neue" panose="02000503000000020004" pitchFamily="2" charset="0"/>
                <a:sym typeface="Wingdings" panose="05000000000000000000" pitchFamily="2" charset="2"/>
              </a:rPr>
              <a: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852416"/>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A – Demander des précisions à son médecin</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670298"/>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1829540" cy="523220"/>
            </a:xfrm>
            <a:prstGeom prst="rect">
              <a:avLst/>
            </a:prstGeom>
            <a:grpFill/>
          </p:spPr>
          <p:txBody>
            <a:bodyPr wrap="non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B – Refuser</a:t>
              </a:r>
            </a:p>
          </p:txBody>
        </p:sp>
      </p:grpSp>
      <p:pic>
        <p:nvPicPr>
          <p:cNvPr id="3" name="Graphique 2" descr="Personne avec une idée contour">
            <a:extLst>
              <a:ext uri="{FF2B5EF4-FFF2-40B4-BE49-F238E27FC236}">
                <a16:creationId xmlns:a16="http://schemas.microsoft.com/office/drawing/2014/main" id="{BDA36132-783D-4B59-A8D5-7B88CC0319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380991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308324"/>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Flo a 17 ans et vient pour la prescription d’une contraception.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En introduction, le médecin lui dit qu’il faut un frottis.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rPr>
              <a:t>Flo ne comprend pas le rapport entre la contraception et le frottis, elle ne sait pas trop ce que c’est et ne sait pas si elle peut refuser.</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endParaRPr>
          </a:p>
          <a:p>
            <a:pPr algn="ctr"/>
            <a:r>
              <a:rPr lang="fr-FR" sz="2400" b="1" dirty="0">
                <a:latin typeface="Helvetica Neue" panose="02000503000000020004" pitchFamily="2" charset="0"/>
              </a:rPr>
              <a:t>Que lui conseillez-vous ? </a:t>
            </a:r>
            <a:r>
              <a:rPr lang="fr-FR" sz="2400" b="1" dirty="0">
                <a:latin typeface="Helvetica Neue" panose="02000503000000020004" pitchFamily="2" charset="0"/>
                <a:sym typeface="Wingdings" panose="05000000000000000000" pitchFamily="2" charset="2"/>
              </a:rPr>
              <a: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852416"/>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A – Demander des précisions à son médecin</a:t>
              </a:r>
            </a:p>
          </p:txBody>
        </p:sp>
      </p:grpSp>
      <p:pic>
        <p:nvPicPr>
          <p:cNvPr id="18" name="Graphique 17" descr="Personne avec une idée contour">
            <a:extLst>
              <a:ext uri="{FF2B5EF4-FFF2-40B4-BE49-F238E27FC236}">
                <a16:creationId xmlns:a16="http://schemas.microsoft.com/office/drawing/2014/main" id="{F3610447-7EF4-4AB5-8FAB-54CE84B35A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grpSp>
        <p:nvGrpSpPr>
          <p:cNvPr id="19" name="Groupe 18">
            <a:extLst>
              <a:ext uri="{FF2B5EF4-FFF2-40B4-BE49-F238E27FC236}">
                <a16:creationId xmlns:a16="http://schemas.microsoft.com/office/drawing/2014/main" id="{8F0C3949-03A9-4902-9026-CF9B4D2A7C0C}"/>
              </a:ext>
            </a:extLst>
          </p:cNvPr>
          <p:cNvGrpSpPr/>
          <p:nvPr/>
        </p:nvGrpSpPr>
        <p:grpSpPr>
          <a:xfrm>
            <a:off x="2018331" y="5670298"/>
            <a:ext cx="7010400" cy="645628"/>
            <a:chOff x="2011680" y="5670298"/>
            <a:chExt cx="7010400" cy="645628"/>
          </a:xfrm>
          <a:solidFill>
            <a:srgbClr val="00B050"/>
          </a:solidFill>
        </p:grpSpPr>
        <p:sp>
          <p:nvSpPr>
            <p:cNvPr id="20" name="Rectangle : coins arrondis 19">
              <a:extLst>
                <a:ext uri="{FF2B5EF4-FFF2-40B4-BE49-F238E27FC236}">
                  <a16:creationId xmlns:a16="http://schemas.microsoft.com/office/drawing/2014/main" id="{D3E23A7B-364D-4974-9484-2DD9FB454E6C}"/>
                </a:ext>
              </a:extLst>
            </p:cNvPr>
            <p:cNvSpPr/>
            <p:nvPr/>
          </p:nvSpPr>
          <p:spPr>
            <a:xfrm>
              <a:off x="2011680" y="5670298"/>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2F3B209-4BD9-4EE2-A028-06F81C2E05BD}"/>
                </a:ext>
              </a:extLst>
            </p:cNvPr>
            <p:cNvSpPr/>
            <p:nvPr/>
          </p:nvSpPr>
          <p:spPr>
            <a:xfrm>
              <a:off x="2255520" y="5731502"/>
              <a:ext cx="1829540" cy="523220"/>
            </a:xfrm>
            <a:prstGeom prst="rect">
              <a:avLst/>
            </a:prstGeom>
            <a:grpFill/>
          </p:spPr>
          <p:txBody>
            <a:bodyPr wrap="non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B – Refuser</a:t>
              </a:r>
            </a:p>
          </p:txBody>
        </p:sp>
      </p:grpSp>
    </p:spTree>
    <p:extLst>
      <p:ext uri="{BB962C8B-B14F-4D97-AF65-F5344CB8AC3E}">
        <p14:creationId xmlns:p14="http://schemas.microsoft.com/office/powerpoint/2010/main" val="3354523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391335"/>
            <a:ext cx="9290952" cy="442615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sz="1800" dirty="0"/>
          </a:p>
          <a:p>
            <a:endParaRPr lang="fr-FR" dirty="0"/>
          </a:p>
          <a:p>
            <a:r>
              <a:rPr lang="fr-FR" sz="1800" dirty="0">
                <a:solidFill>
                  <a:srgbClr val="3B3B49"/>
                </a:solidFill>
                <a:latin typeface="Helvetica Neue" panose="02000503000000020004"/>
              </a:rPr>
              <a:t>L’information fournie par le médecin doit être complète, claire et compréhensible pour que Flo puisse comprendre les tenants et aboutissants de ce frottis qu’elle n’avait pas anticipé, et décider librement, de façon éclairée, si elle accepte ou refuse (la Haute Autorité de Santé indique qu’il n’y a aucune obligation de faire un frottis avant 25 ans. Il est toutefois recommandé d’en faire dès les premiers rapports sexuel). </a:t>
            </a:r>
          </a:p>
          <a:p>
            <a:r>
              <a:rPr lang="fr-FR" sz="1800" dirty="0">
                <a:solidFill>
                  <a:srgbClr val="3B3B49"/>
                </a:solidFill>
                <a:latin typeface="Helvetica Neue" panose="02000503000000020004"/>
              </a:rPr>
              <a:t>Avant de donner son consentement, elle peut donc demander des précisions à son médecin, qui doit les lui fournir. </a:t>
            </a:r>
          </a:p>
          <a:p>
            <a:r>
              <a:rPr lang="fr-FR" sz="1800" dirty="0">
                <a:solidFill>
                  <a:srgbClr val="3B3B49"/>
                </a:solidFill>
                <a:latin typeface="Helvetica Neue" panose="02000503000000020004"/>
              </a:rPr>
              <a:t>Dans le cas de Flo (et la plupart du temps), un consentement oral suffit, mais un consentement écrit est parfois nécessaire. </a:t>
            </a:r>
            <a:endParaRPr lang="fr-FR" dirty="0">
              <a:solidFill>
                <a:srgbClr val="3B3B49"/>
              </a:solidFill>
              <a:latin typeface="Helvetica Neue" panose="02000503000000020004"/>
            </a:endParaRP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3695220" y="3465666"/>
            <a:ext cx="4801561" cy="645628"/>
            <a:chOff x="3966839" y="3698734"/>
            <a:chExt cx="4014187" cy="645628"/>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3966839" y="3698734"/>
              <a:ext cx="4014186"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7D69C11-98AD-4EB2-979A-72443597EE25}"/>
                </a:ext>
              </a:extLst>
            </p:cNvPr>
            <p:cNvSpPr/>
            <p:nvPr/>
          </p:nvSpPr>
          <p:spPr>
            <a:xfrm>
              <a:off x="4210680" y="3747990"/>
              <a:ext cx="3770346"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droit à l’information</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540088"/>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Demander des précisions à son médecin » ? </a:t>
            </a:r>
          </a:p>
        </p:txBody>
      </p:sp>
      <p:pic>
        <p:nvPicPr>
          <p:cNvPr id="10" name="Graphique 9" descr="Personne avec une idée contour">
            <a:extLst>
              <a:ext uri="{FF2B5EF4-FFF2-40B4-BE49-F238E27FC236}">
                <a16:creationId xmlns:a16="http://schemas.microsoft.com/office/drawing/2014/main" id="{1E1769CE-C3A2-42AA-9E18-E9D0CA0537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43570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31CA31E-4608-49D1-816E-E87698C4EB14}"/>
              </a:ext>
            </a:extLst>
          </p:cNvPr>
          <p:cNvGrpSpPr/>
          <p:nvPr/>
        </p:nvGrpSpPr>
        <p:grpSpPr>
          <a:xfrm>
            <a:off x="1769428" y="0"/>
            <a:ext cx="3857625" cy="6858000"/>
            <a:chOff x="1769428" y="0"/>
            <a:chExt cx="3857625" cy="6858000"/>
          </a:xfrm>
        </p:grpSpPr>
        <p:pic>
          <p:nvPicPr>
            <p:cNvPr id="5" name="Image 4" descr="Une image contenant plane, signe, moniteur, avant&#10;&#10;Description générée automatiquement">
              <a:extLst>
                <a:ext uri="{FF2B5EF4-FFF2-40B4-BE49-F238E27FC236}">
                  <a16:creationId xmlns:a16="http://schemas.microsoft.com/office/drawing/2014/main" id="{0FC4A71E-D978-AA46-902E-BAE74624CA08}"/>
                </a:ext>
              </a:extLst>
            </p:cNvPr>
            <p:cNvPicPr>
              <a:picLocks noChangeAspect="1"/>
            </p:cNvPicPr>
            <p:nvPr/>
          </p:nvPicPr>
          <p:blipFill>
            <a:blip r:embed="rId2"/>
            <a:stretch>
              <a:fillRect/>
            </a:stretch>
          </p:blipFill>
          <p:spPr>
            <a:xfrm>
              <a:off x="1769428" y="0"/>
              <a:ext cx="3857625" cy="6858000"/>
            </a:xfrm>
            <a:prstGeom prst="rect">
              <a:avLst/>
            </a:prstGeom>
          </p:spPr>
        </p:pic>
        <p:grpSp>
          <p:nvGrpSpPr>
            <p:cNvPr id="4" name="Groupe 3">
              <a:extLst>
                <a:ext uri="{FF2B5EF4-FFF2-40B4-BE49-F238E27FC236}">
                  <a16:creationId xmlns:a16="http://schemas.microsoft.com/office/drawing/2014/main" id="{E1B37479-7B72-D249-B70A-DE22AAD27523}"/>
                </a:ext>
              </a:extLst>
            </p:cNvPr>
            <p:cNvGrpSpPr/>
            <p:nvPr/>
          </p:nvGrpSpPr>
          <p:grpSpPr>
            <a:xfrm>
              <a:off x="1986445" y="1358721"/>
              <a:ext cx="3629023" cy="933088"/>
              <a:chOff x="3985222" y="2653697"/>
              <a:chExt cx="3629023" cy="933088"/>
            </a:xfrm>
          </p:grpSpPr>
          <p:grpSp>
            <p:nvGrpSpPr>
              <p:cNvPr id="9" name="Groupe 8">
                <a:extLst>
                  <a:ext uri="{FF2B5EF4-FFF2-40B4-BE49-F238E27FC236}">
                    <a16:creationId xmlns:a16="http://schemas.microsoft.com/office/drawing/2014/main" id="{BADE3D40-610C-4B4E-B34D-0EB15E50F22C}"/>
                  </a:ext>
                </a:extLst>
              </p:cNvPr>
              <p:cNvGrpSpPr/>
              <p:nvPr/>
            </p:nvGrpSpPr>
            <p:grpSpPr>
              <a:xfrm>
                <a:off x="3985222" y="2653697"/>
                <a:ext cx="3629023" cy="586331"/>
                <a:chOff x="6400600" y="1321454"/>
                <a:chExt cx="2650879" cy="482961"/>
              </a:xfrm>
            </p:grpSpPr>
            <p:pic>
              <p:nvPicPr>
                <p:cNvPr id="7" name="Image 6" descr="Une image contenant texte&#10;&#10;Description générée automatiquement">
                  <a:extLst>
                    <a:ext uri="{FF2B5EF4-FFF2-40B4-BE49-F238E27FC236}">
                      <a16:creationId xmlns:a16="http://schemas.microsoft.com/office/drawing/2014/main" id="{02C864E3-C4D5-C645-B8DA-DECE8619478F}"/>
                    </a:ext>
                  </a:extLst>
                </p:cNvPr>
                <p:cNvPicPr>
                  <a:picLocks noChangeAspect="1"/>
                </p:cNvPicPr>
                <p:nvPr/>
              </p:nvPicPr>
              <p:blipFill rotWithShape="1">
                <a:blip r:embed="rId3"/>
                <a:srcRect l="29956" t="18629" b="74182"/>
                <a:stretch/>
              </p:blipFill>
              <p:spPr>
                <a:xfrm>
                  <a:off x="6400600" y="1321454"/>
                  <a:ext cx="2650879" cy="482961"/>
                </a:xfrm>
                <a:prstGeom prst="rect">
                  <a:avLst/>
                </a:prstGeom>
              </p:spPr>
            </p:pic>
            <p:sp>
              <p:nvSpPr>
                <p:cNvPr id="8" name="Rectangle : coins arrondis 7">
                  <a:extLst>
                    <a:ext uri="{FF2B5EF4-FFF2-40B4-BE49-F238E27FC236}">
                      <a16:creationId xmlns:a16="http://schemas.microsoft.com/office/drawing/2014/main" id="{64727715-68F3-0F45-8145-56791F92F55A}"/>
                    </a:ext>
                  </a:extLst>
                </p:cNvPr>
                <p:cNvSpPr/>
                <p:nvPr/>
              </p:nvSpPr>
              <p:spPr>
                <a:xfrm>
                  <a:off x="6530586" y="1427644"/>
                  <a:ext cx="2129667" cy="253672"/>
                </a:xfrm>
                <a:prstGeom prst="roundRect">
                  <a:avLst/>
                </a:prstGeom>
                <a:solidFill>
                  <a:srgbClr val="9A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Rectangle : coins arrondis 12">
                <a:extLst>
                  <a:ext uri="{FF2B5EF4-FFF2-40B4-BE49-F238E27FC236}">
                    <a16:creationId xmlns:a16="http://schemas.microsoft.com/office/drawing/2014/main" id="{D7331352-1CA5-AB45-BA40-CB02C93FC43A}"/>
                  </a:ext>
                </a:extLst>
              </p:cNvPr>
              <p:cNvSpPr/>
              <p:nvPr/>
            </p:nvSpPr>
            <p:spPr>
              <a:xfrm>
                <a:off x="3985223" y="3003211"/>
                <a:ext cx="3367422" cy="583574"/>
              </a:xfrm>
              <a:prstGeom prst="roundRect">
                <a:avLst/>
              </a:prstGeom>
              <a:solidFill>
                <a:srgbClr val="9A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 name="Groupe 2">
              <a:extLst>
                <a:ext uri="{FF2B5EF4-FFF2-40B4-BE49-F238E27FC236}">
                  <a16:creationId xmlns:a16="http://schemas.microsoft.com/office/drawing/2014/main" id="{C2376E6D-5051-5F49-B184-96672ED937FB}"/>
                </a:ext>
              </a:extLst>
            </p:cNvPr>
            <p:cNvGrpSpPr/>
            <p:nvPr/>
          </p:nvGrpSpPr>
          <p:grpSpPr>
            <a:xfrm>
              <a:off x="1769428" y="2353456"/>
              <a:ext cx="3629023" cy="1550694"/>
              <a:chOff x="3793132" y="1403511"/>
              <a:chExt cx="3063713" cy="1128493"/>
            </a:xfrm>
          </p:grpSpPr>
          <p:pic>
            <p:nvPicPr>
              <p:cNvPr id="17" name="Image 16" descr="Une image contenant texte&#10;&#10;Description générée automatiquement">
                <a:extLst>
                  <a:ext uri="{FF2B5EF4-FFF2-40B4-BE49-F238E27FC236}">
                    <a16:creationId xmlns:a16="http://schemas.microsoft.com/office/drawing/2014/main" id="{83C38062-5509-D841-9608-7C29954E8FB1}"/>
                  </a:ext>
                </a:extLst>
              </p:cNvPr>
              <p:cNvPicPr>
                <a:picLocks noChangeAspect="1"/>
              </p:cNvPicPr>
              <p:nvPr/>
            </p:nvPicPr>
            <p:blipFill rotWithShape="1">
              <a:blip r:embed="rId4"/>
              <a:srcRect t="25558" r="27936" b="68449"/>
              <a:stretch/>
            </p:blipFill>
            <p:spPr>
              <a:xfrm>
                <a:off x="3793132" y="1403511"/>
                <a:ext cx="3063713" cy="561051"/>
              </a:xfrm>
              <a:prstGeom prst="rect">
                <a:avLst/>
              </a:prstGeom>
            </p:spPr>
          </p:pic>
          <p:sp>
            <p:nvSpPr>
              <p:cNvPr id="19" name="Rectangle : coins arrondis 18">
                <a:extLst>
                  <a:ext uri="{FF2B5EF4-FFF2-40B4-BE49-F238E27FC236}">
                    <a16:creationId xmlns:a16="http://schemas.microsoft.com/office/drawing/2014/main" id="{861C5937-4FE4-F749-ADD8-80840CC67583}"/>
                  </a:ext>
                </a:extLst>
              </p:cNvPr>
              <p:cNvSpPr/>
              <p:nvPr/>
            </p:nvSpPr>
            <p:spPr>
              <a:xfrm>
                <a:off x="4008913" y="1616136"/>
                <a:ext cx="2760545" cy="9158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ZoneTexte 20">
              <a:extLst>
                <a:ext uri="{FF2B5EF4-FFF2-40B4-BE49-F238E27FC236}">
                  <a16:creationId xmlns:a16="http://schemas.microsoft.com/office/drawing/2014/main" id="{8E2B6DAC-6FCA-F346-A501-E41CE2C48F54}"/>
                </a:ext>
              </a:extLst>
            </p:cNvPr>
            <p:cNvSpPr txBox="1"/>
            <p:nvPr/>
          </p:nvSpPr>
          <p:spPr>
            <a:xfrm>
              <a:off x="2081211" y="1436562"/>
              <a:ext cx="32010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Ça va mieux </a:t>
              </a:r>
              <a:r>
                <a:rPr kumimoji="0" lang="fr-FR" sz="2200" b="0" i="0" u="none" strike="noStrike" kern="1200" cap="none" spc="0" normalizeH="0" baseline="0" noProof="0" dirty="0" err="1">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Leï</a:t>
              </a:r>
              <a:r>
                <a:rPr kumimoji="0" lang="fr-FR" sz="2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 ? Tu as pu voir ton médecin ?</a:t>
              </a:r>
            </a:p>
          </p:txBody>
        </p:sp>
        <p:sp>
          <p:nvSpPr>
            <p:cNvPr id="14" name="ZoneTexte 13">
              <a:extLst>
                <a:ext uri="{FF2B5EF4-FFF2-40B4-BE49-F238E27FC236}">
                  <a16:creationId xmlns:a16="http://schemas.microsoft.com/office/drawing/2014/main" id="{3AA33E2E-E145-AD44-80C2-2156019EE42F}"/>
                </a:ext>
              </a:extLst>
            </p:cNvPr>
            <p:cNvSpPr txBox="1"/>
            <p:nvPr/>
          </p:nvSpPr>
          <p:spPr>
            <a:xfrm>
              <a:off x="2117244" y="2400467"/>
              <a:ext cx="31534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Oui… mais mon médecin quand il parle on dirait qu’il vient d’une autre planète 😱  </a:t>
              </a:r>
            </a:p>
          </p:txBody>
        </p:sp>
      </p:grpSp>
      <p:sp>
        <p:nvSpPr>
          <p:cNvPr id="18" name="Rectangle 17">
            <a:extLst>
              <a:ext uri="{FF2B5EF4-FFF2-40B4-BE49-F238E27FC236}">
                <a16:creationId xmlns:a16="http://schemas.microsoft.com/office/drawing/2014/main" id="{A4E2F18D-C36D-4B24-8653-7A2955E7ABA3}"/>
              </a:ext>
            </a:extLst>
          </p:cNvPr>
          <p:cNvSpPr/>
          <p:nvPr/>
        </p:nvSpPr>
        <p:spPr>
          <a:xfrm>
            <a:off x="6421120" y="1564641"/>
            <a:ext cx="4978400" cy="362711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392A9FE-CA1C-494A-B26A-DA0388015E6E}"/>
              </a:ext>
            </a:extLst>
          </p:cNvPr>
          <p:cNvSpPr/>
          <p:nvPr/>
        </p:nvSpPr>
        <p:spPr>
          <a:xfrm>
            <a:off x="6400800" y="1357238"/>
            <a:ext cx="4978400"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Êtes-vous</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d’accord</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avec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Leïla</a:t>
            </a:r>
            <a:r>
              <a:rPr lang="en-US" sz="6000" b="1" dirty="0">
                <a:solidFill>
                  <a:srgbClr val="3B3B49"/>
                </a:solidFill>
                <a:latin typeface="Helvetica Neue" panose="02000503000000020004"/>
              </a:rPr>
              <a:t> ? </a:t>
            </a:r>
            <a:r>
              <a:rPr lang="en-US" sz="6000" b="1" dirty="0" err="1">
                <a:solidFill>
                  <a:srgbClr val="3B3B49"/>
                </a:solidFill>
                <a:latin typeface="Helvetica Neue" panose="02000503000000020004"/>
              </a:rPr>
              <a:t>Pourquoi</a:t>
            </a:r>
            <a:r>
              <a:rPr lang="en-US" sz="6000" b="1" dirty="0">
                <a:solidFill>
                  <a:srgbClr val="3B3B49"/>
                </a:solidFill>
                <a:latin typeface="Helvetica Neue" panose="02000503000000020004"/>
              </a:rPr>
              <a:t> ?</a:t>
            </a:r>
            <a:endParaRPr kumimoji="0" lang="en-US" sz="6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745676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30"/>
            <a:ext cx="9290952" cy="412811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sz="1800" dirty="0"/>
          </a:p>
          <a:p>
            <a:endParaRPr lang="fr-FR" dirty="0"/>
          </a:p>
          <a:p>
            <a:r>
              <a:rPr lang="fr-FR" sz="1800" dirty="0">
                <a:solidFill>
                  <a:srgbClr val="3B3B49"/>
                </a:solidFill>
                <a:latin typeface="Helvetica Neue" panose="02000503000000020004"/>
              </a:rPr>
              <a:t>Pour que Flo puisse comprendre les tenants et aboutissants de ce frottis qu’elle n’avait pas anticipé, et décider librement, de façon éclairée, si elle accepte ou refuse, elle a besoin d’informations</a:t>
            </a:r>
            <a:r>
              <a:rPr lang="fr-FR" dirty="0">
                <a:solidFill>
                  <a:srgbClr val="3B3B49"/>
                </a:solidFill>
                <a:latin typeface="Helvetica Neue" panose="02000503000000020004"/>
              </a:rPr>
              <a:t>.</a:t>
            </a:r>
          </a:p>
          <a:p>
            <a:r>
              <a:rPr lang="fr-FR" sz="1800" dirty="0">
                <a:solidFill>
                  <a:srgbClr val="3B3B49"/>
                </a:solidFill>
                <a:latin typeface="Helvetica Neue" panose="02000503000000020004"/>
              </a:rPr>
              <a:t>Elle a le droit de refuser, mais son refus en l’état </a:t>
            </a:r>
            <a:r>
              <a:rPr lang="fr-FR" dirty="0">
                <a:solidFill>
                  <a:srgbClr val="3B3B49"/>
                </a:solidFill>
                <a:latin typeface="Helvetica Neue" panose="02000503000000020004"/>
              </a:rPr>
              <a:t>ne serait pas vraiment </a:t>
            </a:r>
            <a:r>
              <a:rPr lang="fr-FR" sz="1800" dirty="0">
                <a:solidFill>
                  <a:srgbClr val="3B3B49"/>
                </a:solidFill>
                <a:latin typeface="Helvetica Neue" panose="02000503000000020004"/>
              </a:rPr>
              <a:t>éclairé !</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3695220" y="3556592"/>
            <a:ext cx="4801561" cy="645628"/>
            <a:chOff x="3966839" y="3790174"/>
            <a:chExt cx="4014187" cy="645628"/>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3966839" y="3790174"/>
              <a:ext cx="4014186"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7D69C11-98AD-4EB2-979A-72443597EE25}"/>
                </a:ext>
              </a:extLst>
            </p:cNvPr>
            <p:cNvSpPr/>
            <p:nvPr/>
          </p:nvSpPr>
          <p:spPr>
            <a:xfrm>
              <a:off x="4210680" y="3839430"/>
              <a:ext cx="3770346"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libre choix des prestations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44491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Refuser » ? </a:t>
            </a:r>
          </a:p>
        </p:txBody>
      </p:sp>
      <p:pic>
        <p:nvPicPr>
          <p:cNvPr id="28" name="Graphique 27" descr="Personne avec une idée contour">
            <a:extLst>
              <a:ext uri="{FF2B5EF4-FFF2-40B4-BE49-F238E27FC236}">
                <a16:creationId xmlns:a16="http://schemas.microsoft.com/office/drawing/2014/main" id="{FB1201AC-E6A5-4CF8-9901-4F02E63089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3000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66077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985433"/>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explique à Flo pourquoi ce frottis est important (dépistage cancer col de l’utérus), et Flo accepte de le réaliser.</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Au moment de payer la consultation, le médecin lui annonce que le frottis est un acte payant en plus de la consultation… Flo regrette de ne pas avoir posé la question avant et a peur de ne pas avoir les moyens de payer.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dites-vous ?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5172015"/>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C – Son médecin aurait dû l’informer</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989897"/>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grpFill/>
          </p:spPr>
          <p:txBody>
            <a:bodyPr wrap="non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D – C’est remboursé par l’Assurance Maladie</a:t>
              </a:r>
            </a:p>
          </p:txBody>
        </p:sp>
      </p:grpSp>
      <p:pic>
        <p:nvPicPr>
          <p:cNvPr id="17" name="Graphique 16" descr="Personne avec une idée contour">
            <a:extLst>
              <a:ext uri="{FF2B5EF4-FFF2-40B4-BE49-F238E27FC236}">
                <a16:creationId xmlns:a16="http://schemas.microsoft.com/office/drawing/2014/main" id="{16D9214B-D47B-4447-A829-6ECF01446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304793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66077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985433"/>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explique à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Flo</a:t>
            </a:r>
            <a:r>
              <a:rPr lang="fr-FR" sz="2400" dirty="0">
                <a:latin typeface="Helvetica Neue" panose="02000503000000020004" pitchFamily="2" charset="0"/>
                <a:ea typeface="Helvetica Neue" panose="02000503000000020004" pitchFamily="2" charset="0"/>
                <a:cs typeface="Helvetica Neue" panose="02000503000000020004" pitchFamily="2" charset="0"/>
              </a:rPr>
              <a:t> pourquoi ce frottis est important (dépistage cancer col de l’utérus), et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Flo</a:t>
            </a:r>
            <a:r>
              <a:rPr lang="fr-FR" sz="2400" dirty="0">
                <a:latin typeface="Helvetica Neue" panose="02000503000000020004" pitchFamily="2" charset="0"/>
                <a:ea typeface="Helvetica Neue" panose="02000503000000020004" pitchFamily="2" charset="0"/>
                <a:cs typeface="Helvetica Neue" panose="02000503000000020004" pitchFamily="2" charset="0"/>
              </a:rPr>
              <a:t> accepte de le réaliser.</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Au moment de payer la consultation, le médecin lui annonce que le frottis est un acte payant en plus de la consultation…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Flo</a:t>
            </a:r>
            <a:r>
              <a:rPr lang="fr-FR" sz="2400" dirty="0">
                <a:latin typeface="Helvetica Neue" panose="02000503000000020004" pitchFamily="2" charset="0"/>
                <a:ea typeface="Helvetica Neue" panose="02000503000000020004" pitchFamily="2" charset="0"/>
                <a:cs typeface="Helvetica Neue" panose="02000503000000020004" pitchFamily="2" charset="0"/>
              </a:rPr>
              <a:t> regrette de ne pas avoir posé la question avant et a peur de ne pas avoir les moyens de payer.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dites-vous ?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5172015"/>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C – Son médecin aurait dû l’informer</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989897"/>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D – C’est remboursé par l’Assurance Maladie</a:t>
              </a:r>
            </a:p>
          </p:txBody>
        </p:sp>
      </p:grpSp>
      <p:pic>
        <p:nvPicPr>
          <p:cNvPr id="17" name="Graphique 16" descr="Personne avec une idée contour">
            <a:extLst>
              <a:ext uri="{FF2B5EF4-FFF2-40B4-BE49-F238E27FC236}">
                <a16:creationId xmlns:a16="http://schemas.microsoft.com/office/drawing/2014/main" id="{4F1221ED-309D-4DEB-A230-F700CFF907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276408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endParaRPr lang="fr-FR" dirty="0"/>
          </a:p>
          <a:p>
            <a:r>
              <a:rPr lang="fr-FR" sz="1800" dirty="0">
                <a:solidFill>
                  <a:srgbClr val="3B3B49"/>
                </a:solidFill>
                <a:latin typeface="Helvetica Neue" panose="02000503000000020004"/>
              </a:rPr>
              <a:t>Tout patient a le droit d’être informé du montant des actes et des prestations proposés lors des consultations. Cette obligation concerne les actes de prévention, de diagnostic ou de soin, le montant des dépassements d’honoraires, et les conditions de prise en charge par l’assurance maladie et la complémentaire santé. </a:t>
            </a:r>
          </a:p>
          <a:p>
            <a:r>
              <a:rPr lang="fr-FR" sz="1800" dirty="0">
                <a:solidFill>
                  <a:srgbClr val="3B3B49"/>
                </a:solidFill>
                <a:latin typeface="Helvetica Neue" panose="02000503000000020004"/>
              </a:rPr>
              <a:t>Les tarifs sont généralement affichés dans les salles d’attentes ou à l’accueil ; peut-être que Flo n’a pas fait attention ? </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159148" y="3607392"/>
            <a:ext cx="8197491" cy="1003363"/>
            <a:chOff x="2836774" y="3678414"/>
            <a:chExt cx="5976574" cy="1003363"/>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2836774" y="3678414"/>
              <a:ext cx="5976574"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727670"/>
              <a:ext cx="5909075" cy="954107"/>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droit à l’information / le libre choix des prestations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41443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Son médecin aurait dû l’informer » ? </a:t>
            </a:r>
          </a:p>
        </p:txBody>
      </p:sp>
      <p:pic>
        <p:nvPicPr>
          <p:cNvPr id="10" name="Graphique 9" descr="Personne avec une idée contour">
            <a:extLst>
              <a:ext uri="{FF2B5EF4-FFF2-40B4-BE49-F238E27FC236}">
                <a16:creationId xmlns:a16="http://schemas.microsoft.com/office/drawing/2014/main" id="{F76D0CB4-FA3F-4180-9929-BBDAD4E09E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812340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endParaRPr lang="fr-FR" dirty="0"/>
          </a:p>
          <a:p>
            <a:r>
              <a:rPr lang="fr-FR" sz="1800" dirty="0">
                <a:solidFill>
                  <a:srgbClr val="3B3B49"/>
                </a:solidFill>
                <a:latin typeface="Helvetica Neue" panose="02000503000000020004"/>
              </a:rPr>
              <a:t>Grâce à la Protection Universelle Maladie (PUMA), depuis 2016, toute personne qui travaille ou réside en France de manière stable et régulière a droit à la prise en charge de ses frais de santé, tout au long de sa vie.</a:t>
            </a:r>
          </a:p>
          <a:p>
            <a:r>
              <a:rPr lang="fr-FR" sz="1800" dirty="0">
                <a:solidFill>
                  <a:srgbClr val="3B3B49"/>
                </a:solidFill>
                <a:latin typeface="Helvetica Neue" panose="02000503000000020004"/>
              </a:rPr>
              <a:t>Le remboursement est partiel, mais l’Assurance Maladie prend en charge 100% de certains frais, par exemple pour une première consultation entre 15 et 18 ans pour obtenir une contraception (le cas de Flo !), pour une grossesse, ou pour les affections de longue durée.</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142784" y="3719152"/>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3757147" y="3790174"/>
              <a:ext cx="4135819"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remboursement des prestations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348924" y="260747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C’est remboursé par l’Assurance Maladie » ? </a:t>
            </a:r>
          </a:p>
        </p:txBody>
      </p:sp>
      <p:pic>
        <p:nvPicPr>
          <p:cNvPr id="10" name="Graphique 9" descr="Personne avec une idée contour">
            <a:extLst>
              <a:ext uri="{FF2B5EF4-FFF2-40B4-BE49-F238E27FC236}">
                <a16:creationId xmlns:a16="http://schemas.microsoft.com/office/drawing/2014/main" id="{4DAE9303-30A9-4FCB-B35A-590125515E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29401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20801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246769"/>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Quelques temps plus tard, Flo a déménagé à quelques dizaines de kilomètres et doit consulter un médecin en urgence. Problème, elle ne connait pas bien sa nouvelle ville, et elle ne sait pas où et comment chercher…</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conseillez-vous ?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639355"/>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E – Aller voir dans une Maison Médicale</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457237"/>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F – Retourner voir son médecin traitant</a:t>
              </a:r>
            </a:p>
          </p:txBody>
        </p:sp>
      </p:grpSp>
      <p:pic>
        <p:nvPicPr>
          <p:cNvPr id="17" name="Graphique 16" descr="Personne avec une idée contour">
            <a:extLst>
              <a:ext uri="{FF2B5EF4-FFF2-40B4-BE49-F238E27FC236}">
                <a16:creationId xmlns:a16="http://schemas.microsoft.com/office/drawing/2014/main" id="{64C06AA8-8BEA-4174-8558-DFB46119E8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174530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1759353"/>
            <a:ext cx="9290952" cy="496992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endParaRPr lang="fr-FR" dirty="0"/>
          </a:p>
          <a:p>
            <a:r>
              <a:rPr lang="fr-FR" sz="1800" dirty="0">
                <a:solidFill>
                  <a:srgbClr val="3B3B49"/>
                </a:solidFill>
                <a:latin typeface="Helvetica Neue" panose="02000503000000020004"/>
              </a:rPr>
              <a:t>Quand on change de ville, trouver un nouveau médecin est parfois compliqué. Les </a:t>
            </a:r>
            <a:r>
              <a:rPr lang="fr-FR" dirty="0">
                <a:solidFill>
                  <a:srgbClr val="3B3B49"/>
                </a:solidFill>
                <a:latin typeface="Helvetica Neue" panose="02000503000000020004"/>
              </a:rPr>
              <a:t>Centres de santé (peu onéreux), les </a:t>
            </a:r>
            <a:r>
              <a:rPr lang="fr-FR" sz="1800" dirty="0">
                <a:solidFill>
                  <a:srgbClr val="3B3B49"/>
                </a:solidFill>
                <a:latin typeface="Helvetica Neue" panose="02000503000000020004"/>
              </a:rPr>
              <a:t>Maisons de santé </a:t>
            </a:r>
            <a:r>
              <a:rPr lang="fr-FR" sz="1800" dirty="0" err="1">
                <a:solidFill>
                  <a:srgbClr val="3B3B49"/>
                </a:solidFill>
                <a:latin typeface="Helvetica Neue" panose="02000503000000020004"/>
              </a:rPr>
              <a:t>pluri-professionnelles</a:t>
            </a:r>
            <a:r>
              <a:rPr lang="fr-FR" sz="1800" dirty="0">
                <a:solidFill>
                  <a:srgbClr val="3B3B49"/>
                </a:solidFill>
                <a:latin typeface="Helvetica Neue" panose="02000503000000020004"/>
              </a:rPr>
              <a:t> ou les Maisons Médicales regroupent plusieurs professionnels de santé (médecin, kiné, infirmier etc.) ou plusieurs médecins (généralistes, spécialistes), et prévoient parfois des temps d’accueil sans rendez-vous. </a:t>
            </a:r>
          </a:p>
          <a:p>
            <a:r>
              <a:rPr lang="fr-FR" sz="1800" dirty="0">
                <a:solidFill>
                  <a:srgbClr val="3B3B49"/>
                </a:solidFill>
                <a:latin typeface="Helvetica Neue" panose="02000503000000020004"/>
              </a:rPr>
              <a:t>Autrement, certaines innovations numériques au service de l’accès à la santé (applications) permettent de rechercher et de prendre des rendez-vous médicaux en direct avec les professionnels disponibles d’un territoire donné, ou bien de transmettre facilement des documents.</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3159967"/>
            <a:ext cx="8104909" cy="648662"/>
            <a:chOff x="2898917" y="365809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735095" y="3658094"/>
              <a:ext cx="2231704"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70735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L’accès aux soins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1790564"/>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Aller voir une Maison Médicale » ? </a:t>
            </a:r>
          </a:p>
        </p:txBody>
      </p:sp>
      <p:pic>
        <p:nvPicPr>
          <p:cNvPr id="10" name="Graphique 9" descr="Personne avec une idée contour">
            <a:extLst>
              <a:ext uri="{FF2B5EF4-FFF2-40B4-BE49-F238E27FC236}">
                <a16:creationId xmlns:a16="http://schemas.microsoft.com/office/drawing/2014/main" id="{627FE057-8A79-4C26-AF98-7AD97DEF0E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535816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634145"/>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r>
              <a:rPr lang="fr-FR" sz="1800" dirty="0">
                <a:solidFill>
                  <a:srgbClr val="3B3B49"/>
                </a:solidFill>
                <a:latin typeface="Helvetica Neue" panose="02000503000000020004"/>
              </a:rPr>
              <a:t>Quand on change de ville, trouver un nouveau médecin est parfois compliqué. Si Flo n’a pas quelque chose de trop inquiétant, elle peut essayer de consulter son médecin traitant en téléconsultation… Autrement, le mieux serait de trouver un professionnel dans sa ville. Pour cela, elle peut essayer certaines applications numériques au service de l’accès à la santé pour rechercher et prendre des rendez-vous médicaux en direct avec les professionnels disponibles de son territoire, ou bien se rendre dans une Maison de santé </a:t>
            </a:r>
            <a:r>
              <a:rPr lang="fr-FR" sz="1800" dirty="0" err="1">
                <a:solidFill>
                  <a:srgbClr val="3B3B49"/>
                </a:solidFill>
                <a:latin typeface="Helvetica Neue" panose="02000503000000020004"/>
              </a:rPr>
              <a:t>pluri-professionnelle</a:t>
            </a:r>
            <a:r>
              <a:rPr lang="fr-FR" sz="1800" dirty="0">
                <a:solidFill>
                  <a:srgbClr val="3B3B49"/>
                </a:solidFill>
                <a:latin typeface="Helvetica Neue" panose="02000503000000020004"/>
              </a:rPr>
              <a:t> ou une Maison Médicale. Ce type d’établissement regroupe plusieurs professionnels de santé (médecin, kiné, infirmier etc.) ou plusieurs médecins (généralistes, spécialistes), et prévoit parfois des temps d’accueil sans rendez-vous.</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3364045"/>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735095" y="3790174"/>
              <a:ext cx="2231704"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L’accès aux soins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252372"/>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Retourner voir son médecin traitant » ? </a:t>
            </a:r>
          </a:p>
        </p:txBody>
      </p:sp>
      <p:pic>
        <p:nvPicPr>
          <p:cNvPr id="10" name="Graphique 9" descr="Personne avec une idée contour">
            <a:extLst>
              <a:ext uri="{FF2B5EF4-FFF2-40B4-BE49-F238E27FC236}">
                <a16:creationId xmlns:a16="http://schemas.microsoft.com/office/drawing/2014/main" id="{8BB4EF10-02E9-4C86-9EE6-8FBC642D6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135641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622090"/>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1200329"/>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que Flo a finalement consulté lui a paru fiable.</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Flo peut-elle le choisir comme médecin traitant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3929142"/>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G – Oui, s’il accepte</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4747024"/>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H – Non, car il n’a pas son dossier médical</a:t>
              </a:r>
            </a:p>
          </p:txBody>
        </p:sp>
      </p:grpSp>
      <p:pic>
        <p:nvPicPr>
          <p:cNvPr id="17" name="Graphique 16" descr="Personne avec une idée contour">
            <a:extLst>
              <a:ext uri="{FF2B5EF4-FFF2-40B4-BE49-F238E27FC236}">
                <a16:creationId xmlns:a16="http://schemas.microsoft.com/office/drawing/2014/main" id="{EB4F91AF-7726-4111-8ACD-AB9FB805D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4001789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634145"/>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r>
              <a:rPr lang="fr-FR" sz="1800" dirty="0">
                <a:solidFill>
                  <a:srgbClr val="3B3B49"/>
                </a:solidFill>
                <a:latin typeface="Helvetica Neue" panose="02000503000000020004"/>
              </a:rPr>
              <a:t>Le médecin traitant peut être un généraliste ou un spécialiste : il faut simplement qu’il accepte. La déclaration d’un médecin traitant permet d’avoir un parcours de soins bien coordonné et d’être bien remboursé. Elle se fait auprès de l’assurance maladie, en ligne sur le site ameli.fr, ou par papier (formulaire spécifique de la caisse d’assurance maladie). </a:t>
            </a:r>
          </a:p>
          <a:p>
            <a:r>
              <a:rPr lang="fr-FR" sz="1800" dirty="0">
                <a:solidFill>
                  <a:srgbClr val="3B3B49"/>
                </a:solidFill>
                <a:latin typeface="Helvetica Neue" panose="02000503000000020004"/>
              </a:rPr>
              <a:t>Pour aider chacun à trouver un médecin traitant, l’assurance maladie a mis en place un annuaire en ligne sur http://annuairesante.ameli.fr/. Si malgré cela la déclaration reste impossible, on peut saisir le conciliateur de l’assurance maladie en remplissant un formulaire de difficulté d’accès à un médecin traitant, et envoyer un courrier au conciliateur de sa caisse.</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3452822"/>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172980" y="3790174"/>
              <a:ext cx="3355928"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choix du médecin traitant</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34114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Oui, s’il accepte » ? </a:t>
            </a:r>
          </a:p>
        </p:txBody>
      </p:sp>
      <p:pic>
        <p:nvPicPr>
          <p:cNvPr id="10" name="Graphique 9" descr="Personne avec une idée contour">
            <a:extLst>
              <a:ext uri="{FF2B5EF4-FFF2-40B4-BE49-F238E27FC236}">
                <a16:creationId xmlns:a16="http://schemas.microsoft.com/office/drawing/2014/main" id="{1F83CCFA-102C-4D68-B60F-C7F1114E9B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407010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254DD-00E6-4B0D-A7A3-C6A9677A8DC7}"/>
              </a:ext>
            </a:extLst>
          </p:cNvPr>
          <p:cNvSpPr/>
          <p:nvPr/>
        </p:nvSpPr>
        <p:spPr>
          <a:xfrm>
            <a:off x="345440" y="2080052"/>
            <a:ext cx="11440160"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0CC5AC2-1946-4F48-8CDF-9197BADC9FC7}"/>
              </a:ext>
            </a:extLst>
          </p:cNvPr>
          <p:cNvSpPr/>
          <p:nvPr/>
        </p:nvSpPr>
        <p:spPr>
          <a:xfrm>
            <a:off x="-320212" y="1357238"/>
            <a:ext cx="12812104"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lang="en-US" sz="8000" b="1" dirty="0">
                <a:solidFill>
                  <a:srgbClr val="3B3B49"/>
                </a:solidFill>
                <a:latin typeface="Helvetica Neue" panose="02000503000000020004"/>
              </a:rPr>
              <a:t>Les droits </a:t>
            </a:r>
            <a:r>
              <a:rPr lang="en-US" sz="8000" b="1" dirty="0" err="1">
                <a:solidFill>
                  <a:srgbClr val="3B3B49"/>
                </a:solidFill>
                <a:latin typeface="Helvetica Neue" panose="02000503000000020004"/>
              </a:rPr>
              <a:t>en</a:t>
            </a:r>
            <a:r>
              <a:rPr lang="en-US" sz="8000" b="1" dirty="0">
                <a:solidFill>
                  <a:srgbClr val="3B3B49"/>
                </a:solidFill>
                <a:latin typeface="Helvetica Neue" panose="02000503000000020004"/>
              </a:rPr>
              <a:t> </a:t>
            </a:r>
            <a:r>
              <a:rPr lang="en-US" sz="8000" b="1" dirty="0" err="1">
                <a:solidFill>
                  <a:srgbClr val="3B3B49"/>
                </a:solidFill>
                <a:latin typeface="Helvetica Neue" panose="02000503000000020004"/>
              </a:rPr>
              <a:t>santé</a:t>
            </a:r>
            <a:r>
              <a:rPr lang="en-US" sz="8000" b="1" dirty="0">
                <a:solidFill>
                  <a:srgbClr val="3B3B49"/>
                </a:solidFill>
                <a:latin typeface="Helvetica Neue" panose="02000503000000020004"/>
              </a:rPr>
              <a:t>…</a:t>
            </a:r>
          </a:p>
          <a:p>
            <a:pPr marL="0" marR="0" lvl="0" indent="0" algn="ctr" defTabSz="914400" rtl="0" eaLnBrk="1" fontAlgn="auto" latinLnBrk="0" hangingPunct="1">
              <a:spcBef>
                <a:spcPct val="0"/>
              </a:spcBef>
              <a:spcAft>
                <a:spcPts val="600"/>
              </a:spcAft>
              <a:buClrTx/>
              <a:buSzTx/>
              <a:buFontTx/>
              <a:buNone/>
              <a:tabLst/>
              <a:defRPr/>
            </a:pPr>
            <a:r>
              <a:rPr lang="en-US" sz="8000" b="1" dirty="0" err="1">
                <a:solidFill>
                  <a:srgbClr val="3B3B49"/>
                </a:solidFill>
                <a:latin typeface="Helvetica Neue" panose="02000503000000020004"/>
              </a:rPr>
              <a:t>C’est</a:t>
            </a:r>
            <a:r>
              <a:rPr lang="en-US" sz="8000" b="1" dirty="0">
                <a:solidFill>
                  <a:srgbClr val="3B3B49"/>
                </a:solidFill>
                <a:latin typeface="Helvetica Neue" panose="02000503000000020004"/>
              </a:rPr>
              <a:t> quoi pour </a:t>
            </a:r>
            <a:r>
              <a:rPr lang="en-US" sz="8000" b="1" dirty="0" err="1">
                <a:solidFill>
                  <a:srgbClr val="3B3B49"/>
                </a:solidFill>
                <a:latin typeface="Helvetica Neue" panose="02000503000000020004"/>
              </a:rPr>
              <a:t>vous</a:t>
            </a:r>
            <a:r>
              <a:rPr lang="en-US" sz="8000" b="1" dirty="0">
                <a:solidFill>
                  <a:srgbClr val="3B3B49"/>
                </a:solidFill>
                <a:latin typeface="Helvetica Neue" panose="02000503000000020004"/>
              </a:rPr>
              <a:t> ?</a:t>
            </a:r>
            <a:endParaRPr kumimoji="0" lang="en-US" sz="8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668865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634145"/>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r>
              <a:rPr lang="fr-FR" sz="1800" dirty="0">
                <a:solidFill>
                  <a:srgbClr val="3B3B49"/>
                </a:solidFill>
                <a:latin typeface="Helvetica Neue" panose="02000503000000020004"/>
              </a:rPr>
              <a:t>Ça, ça ne tient qu’à Flo ! </a:t>
            </a:r>
          </a:p>
          <a:p>
            <a:r>
              <a:rPr lang="fr-FR" sz="1800" dirty="0">
                <a:solidFill>
                  <a:srgbClr val="3B3B49"/>
                </a:solidFill>
                <a:latin typeface="Helvetica Neue" panose="02000503000000020004"/>
              </a:rPr>
              <a:t>Sur demande écrite, chaque patient peut accéder à son dossier médical et aux informations concernant son parcours de soins et sa santé, ou bien demander expressément à être tenu dans l’ignorance d’un diagnostic ou d’un pronostic (sauf en cas d’atteinte par une infection transmissible). </a:t>
            </a:r>
          </a:p>
          <a:p>
            <a:r>
              <a:rPr lang="fr-FR" sz="1800" dirty="0">
                <a:solidFill>
                  <a:srgbClr val="3B3B49"/>
                </a:solidFill>
                <a:latin typeface="Helvetica Neue" panose="02000503000000020004"/>
              </a:rPr>
              <a:t>Chaque patient peut également communiquer son dossier médical (complet ou partiel) au professionnel de santé de son choix. Depuis 2018, on peut aussi activer son Dossier Médical Partagé (DMP) pour y introduire toutes ses données de santé, et accorder comme on le souhaite des autorisations d’ouverture aux médecins par qui on est suivi. </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3452822"/>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172980" y="3790174"/>
              <a:ext cx="3355928"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choix du médecin traitant</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34114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Non, car il n’a pas son dossier médical » ? </a:t>
            </a:r>
          </a:p>
        </p:txBody>
      </p:sp>
      <p:pic>
        <p:nvPicPr>
          <p:cNvPr id="10" name="Graphique 9" descr="Personne avec une idée contour">
            <a:extLst>
              <a:ext uri="{FF2B5EF4-FFF2-40B4-BE49-F238E27FC236}">
                <a16:creationId xmlns:a16="http://schemas.microsoft.com/office/drawing/2014/main" id="{FB1CB52F-55FA-4495-87B4-4937329A10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985950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Questions </a:t>
            </a:r>
            <a:r>
              <a:rPr lang="en-US" sz="4000" b="1" dirty="0">
                <a:solidFill>
                  <a:srgbClr val="3B3B49"/>
                </a:solidFill>
                <a:latin typeface="Helvetica Neue" panose="02000503000000020004"/>
              </a:rPr>
              <a:t>ouvertes</a:t>
            </a:r>
            <a:endPar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15 à 20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4559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847207"/>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Consignes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Regroupez-vous par équipes de 3 à 6 joueurs et choisissez le personnage que vous représentez </a:t>
            </a: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(Farid / Samia / Xavier / Sophie / Leïla)</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L’animateur va vous poser des questions : la première équipe à buzzer et annoncer la bonne réponse remporte le point !</a:t>
            </a:r>
          </a:p>
        </p:txBody>
      </p:sp>
      <p:pic>
        <p:nvPicPr>
          <p:cNvPr id="3" name="Graphique 2" descr="Sonnette d’hôtel contour">
            <a:extLst>
              <a:ext uri="{FF2B5EF4-FFF2-40B4-BE49-F238E27FC236}">
                <a16:creationId xmlns:a16="http://schemas.microsoft.com/office/drawing/2014/main" id="{4E9DB77E-A8B9-4FF6-94AA-63B0895A36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764351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8930"/>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En matière de santé, le consentement donné par le patient doit être…  (2 adjectifs attendus)</a:t>
            </a:r>
          </a:p>
        </p:txBody>
      </p:sp>
      <p:pic>
        <p:nvPicPr>
          <p:cNvPr id="8" name="Graphique 7" descr="Sonnette d’hôtel contour">
            <a:extLst>
              <a:ext uri="{FF2B5EF4-FFF2-40B4-BE49-F238E27FC236}">
                <a16:creationId xmlns:a16="http://schemas.microsoft.com/office/drawing/2014/main" id="{3A53AA6D-EE43-43EE-8B3C-7C8D317737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750845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En matière de santé, le consentement donné par le patient doit être…  (2 adjectifs attendus)</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Libre et éclairé</a:t>
            </a:r>
          </a:p>
        </p:txBody>
      </p:sp>
      <p:pic>
        <p:nvPicPr>
          <p:cNvPr id="8" name="Graphique 7" descr="Sonnette d’hôtel contour">
            <a:extLst>
              <a:ext uri="{FF2B5EF4-FFF2-40B4-BE49-F238E27FC236}">
                <a16:creationId xmlns:a16="http://schemas.microsoft.com/office/drawing/2014/main" id="{83F17D4A-A660-4B65-A4FE-44EA3926D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527580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2</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un cas où le consentement écrit est obligatoire.</a:t>
            </a:r>
          </a:p>
        </p:txBody>
      </p:sp>
      <p:pic>
        <p:nvPicPr>
          <p:cNvPr id="8" name="Graphique 7" descr="Sonnette d’hôtel contour">
            <a:extLst>
              <a:ext uri="{FF2B5EF4-FFF2-40B4-BE49-F238E27FC236}">
                <a16:creationId xmlns:a16="http://schemas.microsoft.com/office/drawing/2014/main" id="{35C484CA-1F3D-4AD9-83B9-3605018C4A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034234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2</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un cas où le consentement écrit est obligatoire.</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Actes pratiqués dans l’intérêt d’autrui / actes pratiqués dans l’intérêt de la connaissance</a:t>
            </a:r>
          </a:p>
        </p:txBody>
      </p:sp>
      <p:pic>
        <p:nvPicPr>
          <p:cNvPr id="8" name="Graphique 7" descr="Sonnette d’hôtel contour">
            <a:extLst>
              <a:ext uri="{FF2B5EF4-FFF2-40B4-BE49-F238E27FC236}">
                <a16:creationId xmlns:a16="http://schemas.microsoft.com/office/drawing/2014/main" id="{B38B76B0-A08C-4093-897A-85696CE473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466473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237653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3</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 faut-il faire pour obtenir son dossier médical ?</a:t>
            </a:r>
          </a:p>
        </p:txBody>
      </p:sp>
      <p:pic>
        <p:nvPicPr>
          <p:cNvPr id="8" name="Graphique 7" descr="Sonnette d’hôtel contour">
            <a:extLst>
              <a:ext uri="{FF2B5EF4-FFF2-40B4-BE49-F238E27FC236}">
                <a16:creationId xmlns:a16="http://schemas.microsoft.com/office/drawing/2014/main" id="{679C0EE5-EDE2-46A7-B193-220C16F39C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07875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237653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3</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 faut-il faire pour obtenir son dossier médical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Une demande écrite</a:t>
            </a:r>
          </a:p>
        </p:txBody>
      </p:sp>
      <p:pic>
        <p:nvPicPr>
          <p:cNvPr id="8" name="Graphique 7" descr="Sonnette d’hôtel contour">
            <a:extLst>
              <a:ext uri="{FF2B5EF4-FFF2-40B4-BE49-F238E27FC236}">
                <a16:creationId xmlns:a16="http://schemas.microsoft.com/office/drawing/2014/main" id="{BF802520-978E-49A9-8BC9-13EF65564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547124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7083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12365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4</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Qu’est-ce qu’un Dossier Médical Partagé ?</a:t>
            </a:r>
          </a:p>
        </p:txBody>
      </p:sp>
      <p:pic>
        <p:nvPicPr>
          <p:cNvPr id="8" name="Graphique 7" descr="Sonnette d’hôtel contour">
            <a:extLst>
              <a:ext uri="{FF2B5EF4-FFF2-40B4-BE49-F238E27FC236}">
                <a16:creationId xmlns:a16="http://schemas.microsoft.com/office/drawing/2014/main" id="{B7F151AA-70A2-4FDC-99A4-F17390ACBD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53862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Mises </a:t>
            </a: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en</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situation dessins</a:t>
            </a:r>
          </a:p>
        </p:txBody>
      </p:sp>
    </p:spTree>
    <p:extLst>
      <p:ext uri="{BB962C8B-B14F-4D97-AF65-F5344CB8AC3E}">
        <p14:creationId xmlns:p14="http://schemas.microsoft.com/office/powerpoint/2010/main" val="3489472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7083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58587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4</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Qu’est-ce qu’un Dossier Médical Partagé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Un dossier médical en ligne qui permet de centraliser ses infos en santé et d’accorder comme on le souhaite des autorisations de consultation aux médecins par qui on est suivi</a:t>
            </a:r>
          </a:p>
        </p:txBody>
      </p:sp>
      <p:pic>
        <p:nvPicPr>
          <p:cNvPr id="8" name="Graphique 7" descr="Sonnette d’hôtel contour">
            <a:extLst>
              <a:ext uri="{FF2B5EF4-FFF2-40B4-BE49-F238E27FC236}">
                <a16:creationId xmlns:a16="http://schemas.microsoft.com/office/drawing/2014/main" id="{8186B4AB-B645-4B77-A641-918554BF5E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192782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5</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s’appelle la loi qui permet à toute personne qui travaille ou réside en France de manière stable et régulière de bénéficier d’une prise en charge de ses frais de santé ?</a:t>
            </a:r>
          </a:p>
        </p:txBody>
      </p:sp>
      <p:pic>
        <p:nvPicPr>
          <p:cNvPr id="8" name="Graphique 7" descr="Sonnette d’hôtel contour">
            <a:extLst>
              <a:ext uri="{FF2B5EF4-FFF2-40B4-BE49-F238E27FC236}">
                <a16:creationId xmlns:a16="http://schemas.microsoft.com/office/drawing/2014/main" id="{F951159C-D733-44C7-8964-3168343DC5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683427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58587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5</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s’appelle la loi qui permet à toute personne qui travaille ou réside en France de manière stable et régulière de bénéficier d’une prise en charge de ses frais de santé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PUMA = Protection Universelle </a:t>
            </a:r>
            <a:r>
              <a:rPr lang="fr-FR" sz="3200" dirty="0" err="1">
                <a:solidFill>
                  <a:srgbClr val="00B050"/>
                </a:solidFill>
                <a:latin typeface="Helvetica Neue" panose="02000503000000020004"/>
                <a:ea typeface="DengXian" panose="02010600030101010101" pitchFamily="2" charset="-122"/>
                <a:cs typeface="Times New Roman" panose="02020603050405020304" pitchFamily="18" charset="0"/>
              </a:rPr>
              <a:t>MAladie</a:t>
            </a:r>
            <a:endParaRPr lang="fr-FR" sz="3200" dirty="0">
              <a:solidFill>
                <a:srgbClr val="00B050"/>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B17EE705-98F5-40EA-9DF9-877B6E4BD0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827088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6</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les 2 types de conventionnement possibles pour les médecins</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63A844D3-E104-41C2-9965-74454887F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064144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6</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les 2 types de conventionnement possibles pour les médecins</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Secteur 1 : tarifs fixés par l’AM / Secteur 2 : honoraires libres</a:t>
            </a:r>
          </a:p>
        </p:txBody>
      </p:sp>
      <p:pic>
        <p:nvPicPr>
          <p:cNvPr id="10" name="Graphique 9" descr="Sonnette d’hôtel contour">
            <a:extLst>
              <a:ext uri="{FF2B5EF4-FFF2-40B4-BE49-F238E27FC236}">
                <a16:creationId xmlns:a16="http://schemas.microsoft.com/office/drawing/2014/main" id="{6AB7D011-B6B1-43CA-8E8F-8C0B00B4D3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368449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188826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7</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Le médecin traitant peut-il être un spécialiste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CF92BF27-5E0C-482B-9ADC-1823EAD3D2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48711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188826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7</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Le médecin traitant peut-il être un spécialiste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Oui</a:t>
            </a:r>
          </a:p>
        </p:txBody>
      </p:sp>
      <p:pic>
        <p:nvPicPr>
          <p:cNvPr id="8" name="Graphique 7" descr="Sonnette d’hôtel contour">
            <a:extLst>
              <a:ext uri="{FF2B5EF4-FFF2-40B4-BE49-F238E27FC236}">
                <a16:creationId xmlns:a16="http://schemas.microsoft.com/office/drawing/2014/main" id="{CF92BF27-5E0C-482B-9ADC-1823EAD3D2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800991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8</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Déclarer un médecin traitant permet… (citer au moins 1 avantage)</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92C71B9B-2614-4A0D-A0E9-FBA1009D3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278245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8</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Déclarer un médecin traitant permet… (citer au moins 1 avantage)</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d’être mieux remboursé / d’avoir un parcours de soin mieux coordonné</a:t>
            </a:r>
          </a:p>
        </p:txBody>
      </p:sp>
      <p:pic>
        <p:nvPicPr>
          <p:cNvPr id="8" name="Graphique 7" descr="Sonnette d’hôtel contour">
            <a:extLst>
              <a:ext uri="{FF2B5EF4-FFF2-40B4-BE49-F238E27FC236}">
                <a16:creationId xmlns:a16="http://schemas.microsoft.com/office/drawing/2014/main" id="{E667636D-39C1-4F40-8718-961CD2E87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366096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383247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9</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appelle-t-on les établissements qui regroupent plusieurs professionnels de santé (médecin, kiné, infirmier etc.) ou plusieurs médecins (généralistes, spécialistes) ?</a:t>
            </a:r>
          </a:p>
        </p:txBody>
      </p:sp>
      <p:pic>
        <p:nvPicPr>
          <p:cNvPr id="8" name="Graphique 7" descr="Sonnette d’hôtel contour">
            <a:extLst>
              <a:ext uri="{FF2B5EF4-FFF2-40B4-BE49-F238E27FC236}">
                <a16:creationId xmlns:a16="http://schemas.microsoft.com/office/drawing/2014/main" id="{371F1241-443F-4DA1-ABBF-B120C2372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58561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702746" y="2568324"/>
            <a:ext cx="10786509"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4304541"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7078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Mises en situation</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8" name="ZoneTexte 7">
            <a:extLst>
              <a:ext uri="{FF2B5EF4-FFF2-40B4-BE49-F238E27FC236}">
                <a16:creationId xmlns:a16="http://schemas.microsoft.com/office/drawing/2014/main" id="{4CF9565F-F81C-48B9-BADD-D7F7EF4034DE}"/>
              </a:ext>
            </a:extLst>
          </p:cNvPr>
          <p:cNvSpPr txBox="1"/>
          <p:nvPr/>
        </p:nvSpPr>
        <p:spPr>
          <a:xfrm>
            <a:off x="756144" y="3119090"/>
            <a:ext cx="10679712" cy="1569660"/>
          </a:xfrm>
          <a:prstGeom prst="rect">
            <a:avLst/>
          </a:prstGeom>
          <a:noFill/>
        </p:spPr>
        <p:txBody>
          <a:bodyPr wrap="square" anchor="ctr">
            <a:spAutoFit/>
          </a:bodyPr>
          <a:lstStyle/>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 représente le dessin ?</a:t>
            </a: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De quel droit s’agit-il ?</a:t>
            </a: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Cette situation vous parle-t-elle ? Pourquoi ?</a:t>
            </a:r>
            <a:endParaRPr lang="fr-FR" sz="3200" b="1" dirty="0">
              <a:solidFill>
                <a:srgbClr val="3B3B49"/>
              </a:solidFill>
              <a:latin typeface="Helvetica Neue" panose="02000503000000020004"/>
            </a:endParaRPr>
          </a:p>
        </p:txBody>
      </p:sp>
    </p:spTree>
    <p:extLst>
      <p:ext uri="{BB962C8B-B14F-4D97-AF65-F5344CB8AC3E}">
        <p14:creationId xmlns:p14="http://schemas.microsoft.com/office/powerpoint/2010/main" val="1073193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383247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507831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9</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appelle-t-on les établissements qui regroupent plusieurs professionnels de santé (médecin, kiné, infirmier etc.) ou plusieurs médecins (généralistes, spécialistes)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Maisons de santé </a:t>
            </a:r>
            <a:r>
              <a:rPr lang="fr-FR" sz="3200" dirty="0" err="1">
                <a:solidFill>
                  <a:srgbClr val="00B050"/>
                </a:solidFill>
                <a:latin typeface="Helvetica Neue" panose="02000503000000020004"/>
                <a:ea typeface="DengXian" panose="02010600030101010101" pitchFamily="2" charset="-122"/>
                <a:cs typeface="Times New Roman" panose="02020603050405020304" pitchFamily="18" charset="0"/>
              </a:rPr>
              <a:t>Pluri-Professionnelles</a:t>
            </a: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 ou Maisons Médicales</a:t>
            </a:r>
          </a:p>
        </p:txBody>
      </p:sp>
      <p:pic>
        <p:nvPicPr>
          <p:cNvPr id="8" name="Graphique 7" descr="Sonnette d’hôtel contour">
            <a:extLst>
              <a:ext uri="{FF2B5EF4-FFF2-40B4-BE49-F238E27FC236}">
                <a16:creationId xmlns:a16="http://schemas.microsoft.com/office/drawing/2014/main" id="{45333A46-BD04-4655-B37A-1DBAA7296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7685024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34990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10</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Si on a donné son consentement pour une intervention, peut-on le retirer ?</a:t>
            </a:r>
          </a:p>
        </p:txBody>
      </p:sp>
      <p:pic>
        <p:nvPicPr>
          <p:cNvPr id="8" name="Graphique 7" descr="Sonnette d’hôtel contour">
            <a:extLst>
              <a:ext uri="{FF2B5EF4-FFF2-40B4-BE49-F238E27FC236}">
                <a16:creationId xmlns:a16="http://schemas.microsoft.com/office/drawing/2014/main" id="{A5520E8D-7C42-41B7-9026-F2313323F1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65250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34990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10</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Si on a donné son consentement pour une intervention, peut-on le retirer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Oui</a:t>
            </a:r>
          </a:p>
        </p:txBody>
      </p:sp>
      <p:pic>
        <p:nvPicPr>
          <p:cNvPr id="8" name="Graphique 7" descr="Sonnette d’hôtel contour">
            <a:extLst>
              <a:ext uri="{FF2B5EF4-FFF2-40B4-BE49-F238E27FC236}">
                <a16:creationId xmlns:a16="http://schemas.microsoft.com/office/drawing/2014/main" id="{9040F515-69EA-440F-B8AA-7D910A64E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402240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77349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bonus (2 points)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Dans quel cas votre médecin doit-il vous proposer un devis ? </a:t>
            </a:r>
          </a:p>
        </p:txBody>
      </p:sp>
      <p:pic>
        <p:nvPicPr>
          <p:cNvPr id="8" name="Graphique 7" descr="Sonnette d’hôtel contour">
            <a:extLst>
              <a:ext uri="{FF2B5EF4-FFF2-40B4-BE49-F238E27FC236}">
                <a16:creationId xmlns:a16="http://schemas.microsoft.com/office/drawing/2014/main" id="{16C1397E-B140-4C60-A32E-B9C7AA8FB0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269676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77349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bonus (2 points)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Dans quel cas votre médecin doit-il vous proposer un devis ?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les dépassements d’honoraires supérieurs à 70€ doivent faire l’objet d’un devis</a:t>
            </a:r>
          </a:p>
        </p:txBody>
      </p:sp>
      <p:pic>
        <p:nvPicPr>
          <p:cNvPr id="8" name="Graphique 7" descr="Sonnette d’hôtel contour">
            <a:extLst>
              <a:ext uri="{FF2B5EF4-FFF2-40B4-BE49-F238E27FC236}">
                <a16:creationId xmlns:a16="http://schemas.microsoft.com/office/drawing/2014/main" id="{41F5CB29-5E96-4231-8001-F8F27860B6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188519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Débriefin</a:t>
            </a:r>
            <a:r>
              <a:rPr lang="en-US" sz="4000" b="1" dirty="0">
                <a:solidFill>
                  <a:srgbClr val="3B3B49"/>
                </a:solidFill>
                <a:latin typeface="Helvetica Neue" panose="02000503000000020004"/>
              </a:rPr>
              <a:t>g et conclusion</a:t>
            </a:r>
            <a:endPar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5 à 10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31954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1634619" y="1253582"/>
            <a:ext cx="4708308"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Pour en savoir plus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Image 5">
            <a:extLst>
              <a:ext uri="{FF2B5EF4-FFF2-40B4-BE49-F238E27FC236}">
                <a16:creationId xmlns:a16="http://schemas.microsoft.com/office/drawing/2014/main" id="{AAAFE0C3-57BA-4333-B219-098AD605C44B}"/>
              </a:ext>
            </a:extLst>
          </p:cNvPr>
          <p:cNvPicPr>
            <a:picLocks noChangeAspect="1"/>
          </p:cNvPicPr>
          <p:nvPr/>
        </p:nvPicPr>
        <p:blipFill rotWithShape="1">
          <a:blip r:embed="rId2"/>
          <a:srcRect l="5167" t="41181" r="68333" b="11685"/>
          <a:stretch/>
        </p:blipFill>
        <p:spPr>
          <a:xfrm>
            <a:off x="2124763" y="1830671"/>
            <a:ext cx="4840458" cy="4840458"/>
          </a:xfrm>
          <a:prstGeom prst="rect">
            <a:avLst/>
          </a:prstGeom>
        </p:spPr>
      </p:pic>
      <p:grpSp>
        <p:nvGrpSpPr>
          <p:cNvPr id="3" name="Groupe 2">
            <a:extLst>
              <a:ext uri="{FF2B5EF4-FFF2-40B4-BE49-F238E27FC236}">
                <a16:creationId xmlns:a16="http://schemas.microsoft.com/office/drawing/2014/main" id="{7CCD9F67-D41C-49DF-8733-A8A26A7EF428}"/>
              </a:ext>
            </a:extLst>
          </p:cNvPr>
          <p:cNvGrpSpPr/>
          <p:nvPr/>
        </p:nvGrpSpPr>
        <p:grpSpPr>
          <a:xfrm>
            <a:off x="7226291" y="2715558"/>
            <a:ext cx="4568312" cy="3070684"/>
            <a:chOff x="7226291" y="2635635"/>
            <a:chExt cx="4568312" cy="3070684"/>
          </a:xfrm>
        </p:grpSpPr>
        <p:sp>
          <p:nvSpPr>
            <p:cNvPr id="11" name="Rectangle 10">
              <a:extLst>
                <a:ext uri="{FF2B5EF4-FFF2-40B4-BE49-F238E27FC236}">
                  <a16:creationId xmlns:a16="http://schemas.microsoft.com/office/drawing/2014/main" id="{281B61E6-C34D-4D9D-A7DD-633F2E5315C0}"/>
                </a:ext>
              </a:extLst>
            </p:cNvPr>
            <p:cNvSpPr/>
            <p:nvPr/>
          </p:nvSpPr>
          <p:spPr>
            <a:xfrm>
              <a:off x="7226291" y="2635635"/>
              <a:ext cx="4568312" cy="307068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ZoneTexte 9">
              <a:extLst>
                <a:ext uri="{FF2B5EF4-FFF2-40B4-BE49-F238E27FC236}">
                  <a16:creationId xmlns:a16="http://schemas.microsoft.com/office/drawing/2014/main" id="{45F4BB90-E92A-4675-8A2F-A9A5309C0686}"/>
                </a:ext>
              </a:extLst>
            </p:cNvPr>
            <p:cNvSpPr txBox="1"/>
            <p:nvPr/>
          </p:nvSpPr>
          <p:spPr>
            <a:xfrm>
              <a:off x="7592029" y="3263036"/>
              <a:ext cx="3836837" cy="1815882"/>
            </a:xfrm>
            <a:prstGeom prst="rect">
              <a:avLst/>
            </a:prstGeom>
            <a:noFill/>
          </p:spPr>
          <p:txBody>
            <a:bodyPr wrap="square">
              <a:spAutoFit/>
            </a:bodyPr>
            <a:lstStyle/>
            <a:p>
              <a:r>
                <a:rPr lang="fr-FR" sz="2800" b="1" dirty="0">
                  <a:solidFill>
                    <a:srgbClr val="3B3B49"/>
                  </a:solidFill>
                  <a:latin typeface="Helvetica Neue" panose="02000503000000020004"/>
                </a:rPr>
                <a:t>https://www.france-assos-sante.org/sante-info-droits/</a:t>
              </a:r>
            </a:p>
          </p:txBody>
        </p:sp>
      </p:grpSp>
    </p:spTree>
    <p:extLst>
      <p:ext uri="{BB962C8B-B14F-4D97-AF65-F5344CB8AC3E}">
        <p14:creationId xmlns:p14="http://schemas.microsoft.com/office/powerpoint/2010/main" val="334790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a:extLst>
              <a:ext uri="{FF2B5EF4-FFF2-40B4-BE49-F238E27FC236}">
                <a16:creationId xmlns:a16="http://schemas.microsoft.com/office/drawing/2014/main" id="{D0640E34-0184-45AA-BED7-8771F73B50CF}"/>
              </a:ext>
            </a:extLst>
          </p:cNvPr>
          <p:cNvPicPr>
            <a:picLocks noChangeAspect="1"/>
          </p:cNvPicPr>
          <p:nvPr/>
        </p:nvPicPr>
        <p:blipFill rotWithShape="1">
          <a:blip r:embed="rId2">
            <a:extLst>
              <a:ext uri="{28A0092B-C50C-407E-A947-70E740481C1C}">
                <a14:useLocalDpi xmlns:a14="http://schemas.microsoft.com/office/drawing/2010/main" val="0"/>
              </a:ext>
            </a:extLst>
          </a:blip>
          <a:srcRect b="9886"/>
          <a:stretch/>
        </p:blipFill>
        <p:spPr>
          <a:xfrm>
            <a:off x="696597" y="1"/>
            <a:ext cx="10798807" cy="6878610"/>
          </a:xfrm>
          <a:prstGeom prst="rect">
            <a:avLst/>
          </a:prstGeom>
        </p:spPr>
      </p:pic>
    </p:spTree>
    <p:extLst>
      <p:ext uri="{BB962C8B-B14F-4D97-AF65-F5344CB8AC3E}">
        <p14:creationId xmlns:p14="http://schemas.microsoft.com/office/powerpoint/2010/main" val="14830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a:extLst>
              <a:ext uri="{FF2B5EF4-FFF2-40B4-BE49-F238E27FC236}">
                <a16:creationId xmlns:a16="http://schemas.microsoft.com/office/drawing/2014/main" id="{D0640E34-0184-45AA-BED7-8771F73B50CF}"/>
              </a:ext>
            </a:extLst>
          </p:cNvPr>
          <p:cNvPicPr>
            <a:picLocks noChangeAspect="1"/>
          </p:cNvPicPr>
          <p:nvPr/>
        </p:nvPicPr>
        <p:blipFill rotWithShape="1">
          <a:blip r:embed="rId3">
            <a:extLst>
              <a:ext uri="{28A0092B-C50C-407E-A947-70E740481C1C}">
                <a14:useLocalDpi xmlns:a14="http://schemas.microsoft.com/office/drawing/2010/main" val="0"/>
              </a:ext>
            </a:extLst>
          </a:blip>
          <a:srcRect b="9886"/>
          <a:stretch/>
        </p:blipFill>
        <p:spPr>
          <a:xfrm>
            <a:off x="696598" y="2"/>
            <a:ext cx="6607027" cy="4208536"/>
          </a:xfrm>
          <a:prstGeom prst="rect">
            <a:avLst/>
          </a:prstGeom>
        </p:spPr>
      </p:pic>
      <p:sp>
        <p:nvSpPr>
          <p:cNvPr id="3" name="Rectangle 2">
            <a:extLst>
              <a:ext uri="{FF2B5EF4-FFF2-40B4-BE49-F238E27FC236}">
                <a16:creationId xmlns:a16="http://schemas.microsoft.com/office/drawing/2014/main" id="{3EEE8389-228A-46D1-992B-8426581FEFEC}"/>
              </a:ext>
            </a:extLst>
          </p:cNvPr>
          <p:cNvSpPr/>
          <p:nvPr/>
        </p:nvSpPr>
        <p:spPr>
          <a:xfrm>
            <a:off x="7962737" y="865730"/>
            <a:ext cx="3991663" cy="12292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rgbClr val="3B3B49"/>
                </a:solidFill>
                <a:highlight>
                  <a:srgbClr val="FBF6BA"/>
                </a:highlight>
                <a:latin typeface="Helvetica Neue" panose="02000503000000020004"/>
                <a:ea typeface="+mj-ea"/>
                <a:cs typeface="+mj-cs"/>
              </a:rPr>
              <a:t>Droit à </a:t>
            </a:r>
            <a:r>
              <a:rPr lang="en-US" sz="4000" b="1" dirty="0" err="1">
                <a:solidFill>
                  <a:srgbClr val="3B3B49"/>
                </a:solidFill>
                <a:highlight>
                  <a:srgbClr val="FBF6BA"/>
                </a:highlight>
                <a:latin typeface="Helvetica Neue" panose="02000503000000020004"/>
                <a:ea typeface="+mj-ea"/>
                <a:cs typeface="+mj-cs"/>
              </a:rPr>
              <a:t>l’information</a:t>
            </a:r>
            <a:endParaRPr lang="en-US" sz="4000" b="1" dirty="0">
              <a:solidFill>
                <a:srgbClr val="3B3B49"/>
              </a:solidFill>
              <a:highlight>
                <a:srgbClr val="FBF6BA"/>
              </a:highlight>
              <a:latin typeface="Helvetica Neue" panose="02000503000000020004"/>
              <a:ea typeface="+mj-ea"/>
              <a:cs typeface="+mj-cs"/>
            </a:endParaRPr>
          </a:p>
        </p:txBody>
      </p:sp>
      <p:sp>
        <p:nvSpPr>
          <p:cNvPr id="6" name="ZoneTexte 5">
            <a:extLst>
              <a:ext uri="{FF2B5EF4-FFF2-40B4-BE49-F238E27FC236}">
                <a16:creationId xmlns:a16="http://schemas.microsoft.com/office/drawing/2014/main" id="{75F402AA-4D5C-4F90-9B66-669B8FF6F1F9}"/>
              </a:ext>
            </a:extLst>
          </p:cNvPr>
          <p:cNvSpPr txBox="1"/>
          <p:nvPr/>
        </p:nvSpPr>
        <p:spPr>
          <a:xfrm>
            <a:off x="7500395" y="2429519"/>
            <a:ext cx="4916346" cy="1702644"/>
          </a:xfrm>
          <a:prstGeom prst="rect">
            <a:avLst/>
          </a:prstGeom>
        </p:spPr>
        <p:txBody>
          <a:bodyPr vert="horz" lIns="91440" tIns="45720" rIns="91440" bIns="45720" rtlCol="0" anchor="ctr">
            <a:normAutofit/>
          </a:bodyPr>
          <a:lstStyle>
            <a:defPPr>
              <a:defRPr lang="fr-FR"/>
            </a:defPPr>
            <a:lvl1pPr algn="ctr">
              <a:lnSpc>
                <a:spcPct val="90000"/>
              </a:lnSpc>
              <a:spcBef>
                <a:spcPct val="0"/>
              </a:spcBef>
              <a:spcAft>
                <a:spcPts val="600"/>
              </a:spcAft>
              <a:defRPr sz="4000" b="1">
                <a:solidFill>
                  <a:srgbClr val="3B3B49"/>
                </a:solidFill>
                <a:latin typeface="Helvetica Neue" panose="02000503000000020004"/>
                <a:ea typeface="+mj-ea"/>
                <a:cs typeface="+mj-cs"/>
              </a:defRPr>
            </a:lvl1pPr>
          </a:lstStyle>
          <a:p>
            <a:r>
              <a:rPr lang="en-US" dirty="0" err="1">
                <a:highlight>
                  <a:srgbClr val="FBF6BA"/>
                </a:highlight>
              </a:rPr>
              <a:t>Consentement</a:t>
            </a:r>
            <a:r>
              <a:rPr lang="en-US" dirty="0">
                <a:highlight>
                  <a:srgbClr val="FBF6BA"/>
                </a:highlight>
              </a:rPr>
              <a:t> libre et </a:t>
            </a:r>
            <a:r>
              <a:rPr lang="en-US" dirty="0" err="1">
                <a:highlight>
                  <a:srgbClr val="FBF6BA"/>
                </a:highlight>
              </a:rPr>
              <a:t>éclairé</a:t>
            </a:r>
            <a:endParaRPr lang="en-US" dirty="0">
              <a:highlight>
                <a:srgbClr val="FBF6BA"/>
              </a:highlight>
            </a:endParaRPr>
          </a:p>
        </p:txBody>
      </p:sp>
    </p:spTree>
    <p:extLst>
      <p:ext uri="{BB962C8B-B14F-4D97-AF65-F5344CB8AC3E}">
        <p14:creationId xmlns:p14="http://schemas.microsoft.com/office/powerpoint/2010/main" val="227139198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29ACBAFE2CB744B74137E14A05B51F" ma:contentTypeVersion="10" ma:contentTypeDescription="Crée un document." ma:contentTypeScope="" ma:versionID="b66fc25a20a083423215522c791c4a70">
  <xsd:schema xmlns:xsd="http://www.w3.org/2001/XMLSchema" xmlns:xs="http://www.w3.org/2001/XMLSchema" xmlns:p="http://schemas.microsoft.com/office/2006/metadata/properties" xmlns:ns3="b5ff0653-d4db-4cc5-ab8f-67cadf702d2c" xmlns:ns4="36dae8cb-c6da-4448-afce-cda8bac2d56d" targetNamespace="http://schemas.microsoft.com/office/2006/metadata/properties" ma:root="true" ma:fieldsID="0c04b7e50a4257cfe7834f1e5e56f107" ns3:_="" ns4:_="">
    <xsd:import namespace="b5ff0653-d4db-4cc5-ab8f-67cadf702d2c"/>
    <xsd:import namespace="36dae8cb-c6da-4448-afce-cda8bac2d5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f0653-d4db-4cc5-ab8f-67cadf702d2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dae8cb-c6da-4448-afce-cda8bac2d5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8E6A4-C513-448A-A3F2-344FD6EFABDC}">
  <ds:schemaRefs>
    <ds:schemaRef ds:uri="http://purl.org/dc/elements/1.1/"/>
    <ds:schemaRef ds:uri="b5ff0653-d4db-4cc5-ab8f-67cadf702d2c"/>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6dae8cb-c6da-4448-afce-cda8bac2d56d"/>
    <ds:schemaRef ds:uri="http://www.w3.org/XML/1998/namespace"/>
  </ds:schemaRefs>
</ds:datastoreItem>
</file>

<file path=customXml/itemProps2.xml><?xml version="1.0" encoding="utf-8"?>
<ds:datastoreItem xmlns:ds="http://schemas.openxmlformats.org/officeDocument/2006/customXml" ds:itemID="{1D69DFC4-914D-409A-A6A8-FAE745912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f0653-d4db-4cc5-ab8f-67cadf702d2c"/>
    <ds:schemaRef ds:uri="36dae8cb-c6da-4448-afce-cda8bac2d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8773CF-CA4C-4019-B10E-CB5C13444D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1467</TotalTime>
  <Words>4248</Words>
  <Application>Microsoft Office PowerPoint</Application>
  <PresentationFormat>Grand écran</PresentationFormat>
  <Paragraphs>424</Paragraphs>
  <Slides>76</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76</vt:i4>
      </vt:variant>
    </vt:vector>
  </HeadingPairs>
  <TitlesOfParts>
    <vt:vector size="81" baseType="lpstr">
      <vt:lpstr>Arial</vt:lpstr>
      <vt:lpstr>Calibri</vt:lpstr>
      <vt:lpstr>Calibri Light</vt:lpstr>
      <vt:lpstr>Helvetica Neue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Emmanuelle Sydo</dc:creator>
  <cp:lastModifiedBy>Sabine TROFIMOFF</cp:lastModifiedBy>
  <cp:revision>76</cp:revision>
  <dcterms:created xsi:type="dcterms:W3CDTF">2020-11-17T16:25:51Z</dcterms:created>
  <dcterms:modified xsi:type="dcterms:W3CDTF">2021-06-10T16:04:46Z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0x0101004529ACBAFE2CB744B74137E14A05B51F</vt:lpwstr>
  </property>
</Properties>
</file>